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92D05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2D05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2D05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2D05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0"/>
            <a:ext cx="1603248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6028" y="6095999"/>
            <a:ext cx="993648" cy="761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916" y="128778"/>
            <a:ext cx="868553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92D05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117" y="1716151"/>
            <a:ext cx="6027420" cy="439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hyperlink" Target="https://medium.com/%40bagwe.aditya05/creutzfeldt-jakob-disease-cjd-125ba6dce1e5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gate.net/figure/Normal-and-abnormal-form-of-prion-" TargetMode="External"/><Relationship Id="rId3" Type="http://schemas.openxmlformats.org/officeDocument/2006/relationships/hyperlink" Target="https://medium.com/%40bagwe.aditya05/creutzfeldt-jakob-disease-cjd-125ba6dce1e5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532" y="1813305"/>
            <a:ext cx="766064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40">
                <a:solidFill>
                  <a:srgbClr val="EBEBEB"/>
                </a:solidFill>
              </a:rPr>
              <a:t>Protein</a:t>
            </a:r>
            <a:r>
              <a:rPr dirty="0" sz="4300" spc="-265">
                <a:solidFill>
                  <a:srgbClr val="EBEBEB"/>
                </a:solidFill>
              </a:rPr>
              <a:t> </a:t>
            </a:r>
            <a:r>
              <a:rPr dirty="0" sz="4300" spc="-254">
                <a:solidFill>
                  <a:srgbClr val="EBEBEB"/>
                </a:solidFill>
              </a:rPr>
              <a:t>Sorting</a:t>
            </a:r>
            <a:r>
              <a:rPr dirty="0" sz="4300" spc="-285">
                <a:solidFill>
                  <a:srgbClr val="EBEBEB"/>
                </a:solidFill>
              </a:rPr>
              <a:t> </a:t>
            </a:r>
            <a:r>
              <a:rPr dirty="0" sz="4300" spc="155">
                <a:solidFill>
                  <a:srgbClr val="EBEBEB"/>
                </a:solidFill>
              </a:rPr>
              <a:t>and</a:t>
            </a:r>
            <a:r>
              <a:rPr dirty="0" sz="4300" spc="-280">
                <a:solidFill>
                  <a:srgbClr val="EBEBEB"/>
                </a:solidFill>
              </a:rPr>
              <a:t> </a:t>
            </a:r>
            <a:r>
              <a:rPr dirty="0" sz="4300" spc="-85">
                <a:solidFill>
                  <a:srgbClr val="EBEBEB"/>
                </a:solidFill>
              </a:rPr>
              <a:t>Targeting</a:t>
            </a:r>
            <a:endParaRPr sz="4300"/>
          </a:p>
        </p:txBody>
      </p:sp>
      <p:sp>
        <p:nvSpPr>
          <p:cNvPr id="3" name="object 3" descr=""/>
          <p:cNvSpPr txBox="1"/>
          <p:nvPr/>
        </p:nvSpPr>
        <p:spPr>
          <a:xfrm>
            <a:off x="1233932" y="4679871"/>
            <a:ext cx="4138929" cy="88773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2000" spc="-204">
                <a:solidFill>
                  <a:srgbClr val="89D0D5"/>
                </a:solidFill>
                <a:latin typeface="Verdana"/>
                <a:cs typeface="Verdana"/>
              </a:rPr>
              <a:t>PRESENTER</a:t>
            </a:r>
            <a:r>
              <a:rPr dirty="0" sz="2000" spc="-160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365">
                <a:solidFill>
                  <a:srgbClr val="89D0D5"/>
                </a:solidFill>
                <a:latin typeface="Verdana"/>
                <a:cs typeface="Verdana"/>
              </a:rPr>
              <a:t>:</a:t>
            </a:r>
            <a:r>
              <a:rPr dirty="0" sz="2000" spc="-130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140">
                <a:solidFill>
                  <a:srgbClr val="89D0D5"/>
                </a:solidFill>
                <a:latin typeface="Verdana"/>
                <a:cs typeface="Verdana"/>
              </a:rPr>
              <a:t>DR.</a:t>
            </a:r>
            <a:r>
              <a:rPr dirty="0" sz="2000" spc="-130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185">
                <a:solidFill>
                  <a:srgbClr val="89D0D5"/>
                </a:solidFill>
                <a:latin typeface="Verdana"/>
                <a:cs typeface="Verdana"/>
              </a:rPr>
              <a:t>L.</a:t>
            </a:r>
            <a:r>
              <a:rPr dirty="0" sz="2000" spc="-135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89D0D5"/>
                </a:solidFill>
                <a:latin typeface="Verdana"/>
                <a:cs typeface="Verdana"/>
              </a:rPr>
              <a:t>ZHOYIO</a:t>
            </a:r>
            <a:r>
              <a:rPr dirty="0" sz="2000" spc="-175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89D0D5"/>
                </a:solidFill>
                <a:latin typeface="Verdana"/>
                <a:cs typeface="Verdana"/>
              </a:rPr>
              <a:t>PHIMU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 spc="-130">
                <a:solidFill>
                  <a:srgbClr val="89D0D5"/>
                </a:solidFill>
                <a:latin typeface="Verdana"/>
                <a:cs typeface="Verdana"/>
              </a:rPr>
              <a:t>GUIDE</a:t>
            </a:r>
            <a:r>
              <a:rPr dirty="0" sz="2000" spc="-150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365">
                <a:solidFill>
                  <a:srgbClr val="89D0D5"/>
                </a:solidFill>
                <a:latin typeface="Verdana"/>
                <a:cs typeface="Verdana"/>
              </a:rPr>
              <a:t>:</a:t>
            </a:r>
            <a:r>
              <a:rPr dirty="0" sz="2000" spc="-140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145">
                <a:solidFill>
                  <a:srgbClr val="89D0D5"/>
                </a:solidFill>
                <a:latin typeface="Verdana"/>
                <a:cs typeface="Verdana"/>
              </a:rPr>
              <a:t>DR.</a:t>
            </a:r>
            <a:r>
              <a:rPr dirty="0" sz="2000" spc="-155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89D0D5"/>
                </a:solidFill>
                <a:latin typeface="Verdana"/>
                <a:cs typeface="Verdana"/>
              </a:rPr>
              <a:t>MAUCHUMI</a:t>
            </a:r>
            <a:r>
              <a:rPr dirty="0" sz="2000" spc="-120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370">
                <a:solidFill>
                  <a:srgbClr val="89D0D5"/>
                </a:solidFill>
                <a:latin typeface="Verdana"/>
                <a:cs typeface="Verdana"/>
              </a:rPr>
              <a:t>S</a:t>
            </a:r>
            <a:r>
              <a:rPr dirty="0" sz="2000" spc="-135">
                <a:solidFill>
                  <a:srgbClr val="89D0D5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89D0D5"/>
                </a:solidFill>
                <a:latin typeface="Verdana"/>
                <a:cs typeface="Verdana"/>
              </a:rPr>
              <a:t>PATHAK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0"/>
              <a:t>Targeting</a:t>
            </a:r>
            <a:r>
              <a:rPr dirty="0" sz="3200" spc="-240"/>
              <a:t> </a:t>
            </a:r>
            <a:r>
              <a:rPr dirty="0" sz="3200"/>
              <a:t>of</a:t>
            </a:r>
            <a:r>
              <a:rPr dirty="0" sz="3200" spc="-210"/>
              <a:t> </a:t>
            </a:r>
            <a:r>
              <a:rPr dirty="0" sz="3200" spc="-60"/>
              <a:t>protein</a:t>
            </a:r>
            <a:r>
              <a:rPr dirty="0" sz="3200" spc="-220"/>
              <a:t> </a:t>
            </a:r>
            <a:r>
              <a:rPr dirty="0" sz="3200" spc="-100"/>
              <a:t>into</a:t>
            </a:r>
            <a:r>
              <a:rPr dirty="0" sz="3200" spc="-210"/>
              <a:t> </a:t>
            </a:r>
            <a:r>
              <a:rPr dirty="0" sz="3200" spc="-55"/>
              <a:t>peroxisome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1335024"/>
            <a:ext cx="10783824" cy="49133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97577" y="6467957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0">
                <a:solidFill>
                  <a:srgbClr val="FF0000"/>
                </a:solidFill>
              </a:rPr>
              <a:t>Peroxisome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24001" y="1197990"/>
            <a:ext cx="10724515" cy="4914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least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peroxisomal–matrix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0">
                <a:solidFill>
                  <a:srgbClr val="FFFFFF"/>
                </a:solidFill>
                <a:latin typeface="Verdana"/>
                <a:cs typeface="Verdana"/>
              </a:rPr>
              <a:t>(PTSs)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discovered.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2000">
              <a:latin typeface="Verdana"/>
              <a:cs typeface="Verdana"/>
            </a:endParaRPr>
          </a:p>
          <a:p>
            <a:pPr marL="354965" marR="136525" indent="-342900">
              <a:lnSpc>
                <a:spcPts val="216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One,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Verdana"/>
                <a:cs typeface="Verdana"/>
              </a:rPr>
              <a:t>PTS1,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tripeptide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(i.e.,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Verdana"/>
                <a:cs typeface="Verdana"/>
              </a:rPr>
              <a:t>Ser-</a:t>
            </a:r>
            <a:r>
              <a:rPr dirty="0" sz="2000" spc="-225">
                <a:solidFill>
                  <a:srgbClr val="FFFFFF"/>
                </a:solidFill>
                <a:latin typeface="Verdana"/>
                <a:cs typeface="Verdana"/>
              </a:rPr>
              <a:t>Lys-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Leu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40">
                <a:solidFill>
                  <a:srgbClr val="FFFFFF"/>
                </a:solidFill>
                <a:latin typeface="Verdana"/>
                <a:cs typeface="Verdana"/>
              </a:rPr>
              <a:t>[SKL],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variations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detected)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located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carboxyl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terminal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matrix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proteins,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including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catalase.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ts val="216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Another,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Verdana"/>
                <a:cs typeface="Verdana"/>
              </a:rPr>
              <a:t>PTS2,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nine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Verdana"/>
                <a:cs typeface="Verdana"/>
              </a:rPr>
              <a:t>acid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N-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terminus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found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least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four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matrix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(e.g.,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thiolase).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Neither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Verdana"/>
                <a:cs typeface="Verdana"/>
              </a:rPr>
              <a:t>cleaved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after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entry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matrix.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2000">
              <a:latin typeface="Verdana"/>
              <a:cs typeface="Verdana"/>
            </a:endParaRPr>
          </a:p>
          <a:p>
            <a:pPr algn="just" marL="354965" marR="845185" indent="-342900">
              <a:lnSpc>
                <a:spcPts val="2160"/>
              </a:lnSpc>
              <a:spcBef>
                <a:spcPts val="5"/>
              </a:spcBef>
            </a:pPr>
            <a:r>
              <a:rPr dirty="0" sz="1600" spc="17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 spc="90">
                <a:solidFill>
                  <a:srgbClr val="89D0D5"/>
                </a:solidFill>
                <a:latin typeface="DejaVu Sans"/>
                <a:cs typeface="DejaVu Sans"/>
              </a:rPr>
              <a:t> 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containing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25">
                <a:solidFill>
                  <a:srgbClr val="FFFFFF"/>
                </a:solidFill>
                <a:latin typeface="Verdana"/>
                <a:cs typeface="Verdana"/>
              </a:rPr>
              <a:t>PTS1</a:t>
            </a:r>
            <a:r>
              <a:rPr dirty="0" sz="2000" spc="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complexes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cytosolic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receptor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(Pex5)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containing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20">
                <a:solidFill>
                  <a:srgbClr val="FFFFFF"/>
                </a:solidFill>
                <a:latin typeface="Verdana"/>
                <a:cs typeface="Verdana"/>
              </a:rPr>
              <a:t>PTS2</a:t>
            </a:r>
            <a:r>
              <a:rPr dirty="0" sz="2000" spc="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sequences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complex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another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receptor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(Pex7).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58876"/>
            <a:ext cx="8688070" cy="9105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00" spc="-100"/>
              <a:t>Properties</a:t>
            </a:r>
            <a:r>
              <a:rPr dirty="0" sz="2900" spc="-195"/>
              <a:t> </a:t>
            </a:r>
            <a:r>
              <a:rPr dirty="0" sz="2900"/>
              <a:t>of</a:t>
            </a:r>
            <a:r>
              <a:rPr dirty="0" sz="2900" spc="-170"/>
              <a:t> </a:t>
            </a:r>
            <a:r>
              <a:rPr dirty="0" sz="2900" spc="-135"/>
              <a:t>Signal</a:t>
            </a:r>
            <a:r>
              <a:rPr dirty="0" sz="2900" spc="-215"/>
              <a:t> </a:t>
            </a:r>
            <a:r>
              <a:rPr dirty="0" sz="2900" spc="-35"/>
              <a:t>Peptides</a:t>
            </a:r>
            <a:r>
              <a:rPr dirty="0" sz="2900" spc="-204"/>
              <a:t> </a:t>
            </a:r>
            <a:r>
              <a:rPr dirty="0" sz="2900" spc="-60"/>
              <a:t>Directing</a:t>
            </a:r>
            <a:r>
              <a:rPr dirty="0" sz="2900" spc="-220"/>
              <a:t> </a:t>
            </a:r>
            <a:r>
              <a:rPr dirty="0" sz="2900" spc="-130"/>
              <a:t>Proteins</a:t>
            </a:r>
            <a:r>
              <a:rPr dirty="0" sz="2900" spc="-200"/>
              <a:t> </a:t>
            </a:r>
            <a:r>
              <a:rPr dirty="0" sz="2900" spc="-25"/>
              <a:t>to </a:t>
            </a:r>
            <a:r>
              <a:rPr dirty="0" sz="2900" spc="-40"/>
              <a:t>the</a:t>
            </a:r>
            <a:r>
              <a:rPr dirty="0" sz="2900" spc="-204"/>
              <a:t> </a:t>
            </a:r>
            <a:r>
              <a:rPr dirty="0" sz="2900" spc="-295"/>
              <a:t>ER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840739" y="1538732"/>
            <a:ext cx="9984740" cy="4618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Usually,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always,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located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terminal.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Contain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approximately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4">
                <a:solidFill>
                  <a:srgbClr val="FFFFFF"/>
                </a:solidFill>
                <a:latin typeface="Verdana"/>
                <a:cs typeface="Verdana"/>
              </a:rPr>
              <a:t>12-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35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acids.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Methionine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terminal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acid.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Contain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central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cluster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29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dirty="0" sz="2000" spc="-229">
                <a:solidFill>
                  <a:srgbClr val="FFFFFF"/>
                </a:solidFill>
                <a:latin typeface="DejaVu Sans"/>
                <a:cs typeface="DejaVu Sans"/>
              </a:rPr>
              <a:t>∼</a:t>
            </a:r>
            <a:r>
              <a:rPr dirty="0" sz="2000" spc="-229">
                <a:solidFill>
                  <a:srgbClr val="FFFFFF"/>
                </a:solidFill>
                <a:latin typeface="Verdana"/>
                <a:cs typeface="Verdana"/>
              </a:rPr>
              <a:t>6-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12)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hydrophobic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acids.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region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near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N-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terminus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carries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positive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charge.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ts val="2280"/>
              </a:lnSpc>
              <a:tabLst>
                <a:tab pos="35560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Verdana"/>
                <a:cs typeface="Verdana"/>
              </a:rPr>
              <a:t>acid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residue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Verdana"/>
                <a:cs typeface="Verdana"/>
              </a:rPr>
              <a:t>cleavage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site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variable,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residues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10">
                <a:solidFill>
                  <a:srgbClr val="FFFFFF"/>
                </a:solidFill>
                <a:latin typeface="Verdana"/>
                <a:cs typeface="Verdana"/>
              </a:rPr>
              <a:t>−1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40">
                <a:solidFill>
                  <a:srgbClr val="FFFFFF"/>
                </a:solidFill>
                <a:latin typeface="Verdana"/>
                <a:cs typeface="Verdana"/>
              </a:rPr>
              <a:t>−3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280"/>
              </a:lnSpc>
            </a:pP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relative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Verdana"/>
                <a:cs typeface="Verdana"/>
              </a:rPr>
              <a:t>cleavage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site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small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neutral.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001" y="704799"/>
            <a:ext cx="9221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/>
              <a:t>Principal</a:t>
            </a:r>
            <a:r>
              <a:rPr dirty="0" sz="2800" spc="-175"/>
              <a:t> </a:t>
            </a:r>
            <a:r>
              <a:rPr dirty="0" sz="2800"/>
              <a:t>components</a:t>
            </a:r>
            <a:r>
              <a:rPr dirty="0" sz="2800" spc="-140"/>
              <a:t> </a:t>
            </a:r>
            <a:r>
              <a:rPr dirty="0" sz="2800" spc="-45"/>
              <a:t>involved</a:t>
            </a:r>
            <a:r>
              <a:rPr dirty="0" sz="2800" spc="-175"/>
              <a:t> </a:t>
            </a:r>
            <a:r>
              <a:rPr dirty="0" sz="2800" spc="-140"/>
              <a:t>in</a:t>
            </a:r>
            <a:r>
              <a:rPr dirty="0" sz="2800" spc="-185"/>
              <a:t> </a:t>
            </a:r>
            <a:r>
              <a:rPr dirty="0" sz="2800" spc="-280"/>
              <a:t>ER</a:t>
            </a:r>
            <a:r>
              <a:rPr dirty="0" sz="2800" spc="-165"/>
              <a:t> </a:t>
            </a:r>
            <a:r>
              <a:rPr dirty="0" sz="2800"/>
              <a:t>Co-</a:t>
            </a:r>
            <a:r>
              <a:rPr dirty="0" sz="2800" spc="-10"/>
              <a:t>translocation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136700" y="1747875"/>
            <a:ext cx="5589270" cy="261747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N-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terminal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peptide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Polyribosomes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90">
                <a:solidFill>
                  <a:srgbClr val="FFFFFF"/>
                </a:solidFill>
                <a:latin typeface="Verdana"/>
                <a:cs typeface="Verdana"/>
              </a:rPr>
              <a:t>SRP,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recognition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particle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20">
                <a:solidFill>
                  <a:srgbClr val="FFFFFF"/>
                </a:solidFill>
                <a:latin typeface="Verdana"/>
                <a:cs typeface="Verdana"/>
              </a:rPr>
              <a:t>SRP-</a:t>
            </a:r>
            <a:r>
              <a:rPr dirty="0" sz="2000" spc="-180">
                <a:solidFill>
                  <a:srgbClr val="FFFFFF"/>
                </a:solidFill>
                <a:latin typeface="Verdana"/>
                <a:cs typeface="Verdana"/>
              </a:rPr>
              <a:t>R,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recognition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particle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receptor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Sec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Verdana"/>
                <a:cs typeface="Verdana"/>
              </a:rPr>
              <a:t>61,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translocon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peptidase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883" y="1478280"/>
            <a:ext cx="11000232" cy="490423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91405" y="6436563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0"/>
              <a:t>Targeting</a:t>
            </a:r>
            <a:r>
              <a:rPr dirty="0" sz="3200" spc="-229"/>
              <a:t> </a:t>
            </a:r>
            <a:r>
              <a:rPr dirty="0" sz="3200"/>
              <a:t>of</a:t>
            </a:r>
            <a:r>
              <a:rPr dirty="0" sz="3200" spc="-195"/>
              <a:t> </a:t>
            </a:r>
            <a:r>
              <a:rPr dirty="0" sz="3200" spc="-95"/>
              <a:t>secretory</a:t>
            </a:r>
            <a:r>
              <a:rPr dirty="0" sz="3200" spc="-229"/>
              <a:t> </a:t>
            </a:r>
            <a:r>
              <a:rPr dirty="0" sz="3200" spc="-80"/>
              <a:t>proteins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1237488"/>
            <a:ext cx="10765536" cy="50109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0"/>
              <a:t>Targeting</a:t>
            </a:r>
            <a:r>
              <a:rPr dirty="0" sz="3200" spc="-120"/>
              <a:t> </a:t>
            </a:r>
            <a:r>
              <a:rPr dirty="0" sz="3200"/>
              <a:t>of</a:t>
            </a:r>
            <a:r>
              <a:rPr dirty="0" sz="3200" spc="-85"/>
              <a:t> </a:t>
            </a:r>
            <a:r>
              <a:rPr dirty="0" sz="3200"/>
              <a:t>Membrane</a:t>
            </a:r>
            <a:r>
              <a:rPr dirty="0" sz="3200" spc="-105"/>
              <a:t> </a:t>
            </a:r>
            <a:r>
              <a:rPr dirty="0" sz="3200" spc="-114"/>
              <a:t>Proteins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4122165" y="6483807"/>
            <a:ext cx="272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001" y="216788"/>
            <a:ext cx="8281034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90">
                <a:solidFill>
                  <a:srgbClr val="FF0000"/>
                </a:solidFill>
              </a:rPr>
              <a:t>Variations</a:t>
            </a:r>
            <a:r>
              <a:rPr dirty="0" sz="3200" spc="-210">
                <a:solidFill>
                  <a:srgbClr val="FF0000"/>
                </a:solidFill>
              </a:rPr>
              <a:t> </a:t>
            </a:r>
            <a:r>
              <a:rPr dirty="0" sz="3200" spc="-170">
                <a:solidFill>
                  <a:srgbClr val="FF0000"/>
                </a:solidFill>
              </a:rPr>
              <a:t>in</a:t>
            </a:r>
            <a:r>
              <a:rPr dirty="0" sz="3200" spc="-229">
                <a:solidFill>
                  <a:srgbClr val="FF0000"/>
                </a:solidFill>
              </a:rPr>
              <a:t> </a:t>
            </a:r>
            <a:r>
              <a:rPr dirty="0" sz="3200" spc="-40">
                <a:solidFill>
                  <a:srgbClr val="FF0000"/>
                </a:solidFill>
              </a:rPr>
              <a:t>the</a:t>
            </a:r>
            <a:r>
              <a:rPr dirty="0" sz="3200" spc="-21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way</a:t>
            </a:r>
            <a:r>
              <a:rPr dirty="0" sz="3200" spc="-225">
                <a:solidFill>
                  <a:srgbClr val="FF0000"/>
                </a:solidFill>
              </a:rPr>
              <a:t> </a:t>
            </a:r>
            <a:r>
              <a:rPr dirty="0" sz="3200" spc="-170">
                <a:solidFill>
                  <a:srgbClr val="FF0000"/>
                </a:solidFill>
              </a:rPr>
              <a:t>in</a:t>
            </a:r>
            <a:r>
              <a:rPr dirty="0" sz="3200" spc="-22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which</a:t>
            </a:r>
            <a:r>
              <a:rPr dirty="0" sz="3200" spc="-215">
                <a:solidFill>
                  <a:srgbClr val="FF0000"/>
                </a:solidFill>
              </a:rPr>
              <a:t> </a:t>
            </a:r>
            <a:r>
              <a:rPr dirty="0" sz="3200" spc="-110">
                <a:solidFill>
                  <a:srgbClr val="FF0000"/>
                </a:solidFill>
              </a:rPr>
              <a:t>proteins</a:t>
            </a:r>
            <a:r>
              <a:rPr dirty="0" sz="3200" spc="-235">
                <a:solidFill>
                  <a:srgbClr val="FF0000"/>
                </a:solidFill>
              </a:rPr>
              <a:t> </a:t>
            </a:r>
            <a:r>
              <a:rPr dirty="0" sz="3200" spc="-25">
                <a:solidFill>
                  <a:srgbClr val="FF0000"/>
                </a:solidFill>
              </a:rPr>
              <a:t>are </a:t>
            </a:r>
            <a:r>
              <a:rPr dirty="0" sz="3200" spc="-110">
                <a:solidFill>
                  <a:srgbClr val="FF0000"/>
                </a:solidFill>
              </a:rPr>
              <a:t>inserted</a:t>
            </a:r>
            <a:r>
              <a:rPr dirty="0" sz="3200" spc="-225">
                <a:solidFill>
                  <a:srgbClr val="FF0000"/>
                </a:solidFill>
              </a:rPr>
              <a:t> </a:t>
            </a:r>
            <a:r>
              <a:rPr dirty="0" sz="3200" spc="-100">
                <a:solidFill>
                  <a:srgbClr val="FF0000"/>
                </a:solidFill>
              </a:rPr>
              <a:t>into</a:t>
            </a:r>
            <a:r>
              <a:rPr dirty="0" sz="3200" spc="-190">
                <a:solidFill>
                  <a:srgbClr val="FF0000"/>
                </a:solidFill>
              </a:rPr>
              <a:t> </a:t>
            </a:r>
            <a:r>
              <a:rPr dirty="0" sz="3200" spc="-10">
                <a:solidFill>
                  <a:srgbClr val="FF0000"/>
                </a:solidFill>
              </a:rPr>
              <a:t>membranes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45083" y="1309268"/>
            <a:ext cx="5045075" cy="1691639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Type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75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4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9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50">
                <a:solidFill>
                  <a:srgbClr val="FFFFFF"/>
                </a:solidFill>
                <a:latin typeface="Verdana"/>
                <a:cs typeface="Verdana"/>
              </a:rPr>
              <a:t>LDL</a:t>
            </a:r>
            <a:r>
              <a:rPr dirty="0" sz="19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receptor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Type </a:t>
            </a:r>
            <a:r>
              <a:rPr dirty="0" sz="1900" spc="-17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4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asialoglycoprotein</a:t>
            </a:r>
            <a:r>
              <a:rPr dirty="0" sz="19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receptor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Type </a:t>
            </a:r>
            <a:r>
              <a:rPr dirty="0" sz="1900" spc="-175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4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9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Cytochrome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P450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Type</a:t>
            </a:r>
            <a:r>
              <a:rPr dirty="0" sz="1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75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dirty="0" sz="19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4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9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Verdana"/>
                <a:cs typeface="Verdana"/>
              </a:rPr>
              <a:t>G-protein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coupled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receptor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16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3162300"/>
            <a:ext cx="9067800" cy="32019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839715" y="6512762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56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25"/>
              <a:t>Post</a:t>
            </a:r>
            <a:r>
              <a:rPr dirty="0" sz="2800" spc="-165"/>
              <a:t> </a:t>
            </a:r>
            <a:r>
              <a:rPr dirty="0" sz="2800" spc="-90"/>
              <a:t>translational</a:t>
            </a:r>
            <a:r>
              <a:rPr dirty="0" sz="2800" spc="-145"/>
              <a:t> </a:t>
            </a:r>
            <a:r>
              <a:rPr dirty="0" sz="2800" spc="-30"/>
              <a:t>translocation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" y="1452372"/>
            <a:ext cx="10177272" cy="43662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29861" y="6152184"/>
            <a:ext cx="272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6757"/>
            <a:ext cx="867981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5"/>
              </a:spcBef>
            </a:pPr>
            <a:r>
              <a:rPr dirty="0" sz="3200" spc="229"/>
              <a:t>GA</a:t>
            </a:r>
            <a:r>
              <a:rPr dirty="0" sz="3200" spc="-220"/>
              <a:t> </a:t>
            </a:r>
            <a:r>
              <a:rPr dirty="0" sz="3200" spc="-135"/>
              <a:t>routes</a:t>
            </a:r>
            <a:r>
              <a:rPr dirty="0" sz="3200" spc="-210"/>
              <a:t> </a:t>
            </a:r>
            <a:r>
              <a:rPr dirty="0" sz="3200"/>
              <a:t>include</a:t>
            </a:r>
            <a:r>
              <a:rPr dirty="0" sz="3200" spc="-210"/>
              <a:t> </a:t>
            </a:r>
            <a:r>
              <a:rPr dirty="0" sz="3200" spc="-85"/>
              <a:t>retention</a:t>
            </a:r>
            <a:r>
              <a:rPr dirty="0" sz="3200" spc="-235"/>
              <a:t> </a:t>
            </a:r>
            <a:r>
              <a:rPr dirty="0" sz="3200" spc="-125"/>
              <a:t>with</a:t>
            </a:r>
            <a:r>
              <a:rPr dirty="0" sz="3200" spc="-200"/>
              <a:t> </a:t>
            </a:r>
            <a:r>
              <a:rPr dirty="0" sz="3200" spc="-120"/>
              <a:t>retrieval</a:t>
            </a:r>
            <a:r>
              <a:rPr dirty="0" sz="3200" spc="-204"/>
              <a:t> </a:t>
            </a:r>
            <a:r>
              <a:rPr dirty="0" sz="3200" spc="-25"/>
              <a:t>to </a:t>
            </a:r>
            <a:r>
              <a:rPr dirty="0" sz="3200" spc="-300"/>
              <a:t>ER</a:t>
            </a:r>
            <a:r>
              <a:rPr dirty="0" sz="3200" spc="-235"/>
              <a:t> </a:t>
            </a:r>
            <a:r>
              <a:rPr dirty="0" sz="3200" spc="114"/>
              <a:t>and</a:t>
            </a:r>
            <a:r>
              <a:rPr dirty="0" sz="3200" spc="-235"/>
              <a:t> </a:t>
            </a:r>
            <a:r>
              <a:rPr dirty="0" sz="3200" spc="-70"/>
              <a:t>also</a:t>
            </a:r>
            <a:r>
              <a:rPr dirty="0" sz="3200" spc="-220"/>
              <a:t> </a:t>
            </a:r>
            <a:r>
              <a:rPr dirty="0" sz="3200" spc="-45"/>
              <a:t>retrograde</a:t>
            </a:r>
            <a:r>
              <a:rPr dirty="0" sz="3200" spc="-245"/>
              <a:t> </a:t>
            </a:r>
            <a:r>
              <a:rPr dirty="0" sz="3200" spc="-10"/>
              <a:t>transport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182116" y="1954504"/>
            <a:ext cx="8604885" cy="396303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Anterograde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transport–</a:t>
            </a:r>
            <a:endParaRPr sz="2000">
              <a:latin typeface="Verdana"/>
              <a:cs typeface="Verdana"/>
            </a:endParaRPr>
          </a:p>
          <a:p>
            <a:pPr marL="355600" marR="50165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5600" algn="l"/>
              </a:tabLst>
            </a:pP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Transport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9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Golgi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apparatus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plasma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membrane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occurs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COP-</a:t>
            </a:r>
            <a:r>
              <a:rPr dirty="0" sz="2000" spc="-385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vesicles.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  <a:buClr>
                <a:srgbClr val="89D0D5"/>
              </a:buClr>
              <a:buFont typeface="Arial"/>
              <a:buChar char="•"/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Retrograde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transport</a:t>
            </a:r>
            <a:r>
              <a:rPr dirty="0" sz="20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35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Movement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Golgi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apparatus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8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occurs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COP-</a:t>
            </a:r>
            <a:r>
              <a:rPr dirty="0" sz="2000" spc="-39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vesicles.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5600" marR="83185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Movement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appears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mainly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cisternal maturation.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4001" y="570992"/>
            <a:ext cx="10257790" cy="4664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6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TGN,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exit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Golgi,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segregated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sorted.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4965" marR="936625" indent="-342900">
              <a:lnSpc>
                <a:spcPct val="100000"/>
              </a:lnSpc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	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Secretory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accumulate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secretory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vesicles,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expelled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plasma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membrane.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destined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plasma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those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secreted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constitutive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manner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carried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surface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transport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vesicles.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Clathrin-</a:t>
            </a:r>
            <a:r>
              <a:rPr dirty="0" sz="2000" spc="95">
                <a:solidFill>
                  <a:srgbClr val="FFFFFF"/>
                </a:solidFill>
                <a:latin typeface="Verdana"/>
                <a:cs typeface="Verdana"/>
              </a:rPr>
              <a:t>coated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vesicles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endocytosis,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carry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Verdana"/>
                <a:cs typeface="Verdana"/>
              </a:rPr>
              <a:t>cargo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late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endosomes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lysosomes.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/>
              <a:t>Objectives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396746" y="1754860"/>
            <a:ext cx="3526154" cy="261683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Sorting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Intracellular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traffic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aspect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Summary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8281"/>
            <a:ext cx="8904605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95">
                <a:solidFill>
                  <a:srgbClr val="FF0000"/>
                </a:solidFill>
              </a:rPr>
              <a:t>Some</a:t>
            </a:r>
            <a:r>
              <a:rPr dirty="0" sz="2800" spc="-18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Chaperones</a:t>
            </a:r>
            <a:r>
              <a:rPr dirty="0" sz="2800" spc="-125">
                <a:solidFill>
                  <a:srgbClr val="FF0000"/>
                </a:solidFill>
              </a:rPr>
              <a:t> </a:t>
            </a:r>
            <a:r>
              <a:rPr dirty="0" sz="2800" spc="100">
                <a:solidFill>
                  <a:srgbClr val="FF0000"/>
                </a:solidFill>
              </a:rPr>
              <a:t>and</a:t>
            </a:r>
            <a:r>
              <a:rPr dirty="0" sz="2800" spc="-180">
                <a:solidFill>
                  <a:srgbClr val="FF0000"/>
                </a:solidFill>
              </a:rPr>
              <a:t> </a:t>
            </a:r>
            <a:r>
              <a:rPr dirty="0" sz="2800" spc="-170">
                <a:solidFill>
                  <a:srgbClr val="FF0000"/>
                </a:solidFill>
              </a:rPr>
              <a:t>Enzymes</a:t>
            </a:r>
            <a:r>
              <a:rPr dirty="0" sz="2800" spc="-165">
                <a:solidFill>
                  <a:srgbClr val="FF0000"/>
                </a:solidFill>
              </a:rPr>
              <a:t> </a:t>
            </a:r>
            <a:r>
              <a:rPr dirty="0" sz="2800" spc="-85">
                <a:solidFill>
                  <a:srgbClr val="FF0000"/>
                </a:solidFill>
              </a:rPr>
              <a:t>Involved</a:t>
            </a:r>
            <a:r>
              <a:rPr dirty="0" sz="2800" spc="-170">
                <a:solidFill>
                  <a:srgbClr val="FF0000"/>
                </a:solidFill>
              </a:rPr>
              <a:t> </a:t>
            </a:r>
            <a:r>
              <a:rPr dirty="0" sz="2800" spc="-140">
                <a:solidFill>
                  <a:srgbClr val="FF0000"/>
                </a:solidFill>
              </a:rPr>
              <a:t>in</a:t>
            </a:r>
            <a:r>
              <a:rPr dirty="0" sz="2800" spc="-180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Folding </a:t>
            </a:r>
            <a:r>
              <a:rPr dirty="0" sz="2800" spc="-150">
                <a:solidFill>
                  <a:srgbClr val="FF0000"/>
                </a:solidFill>
              </a:rPr>
              <a:t>That</a:t>
            </a:r>
            <a:r>
              <a:rPr dirty="0" sz="2800" spc="-195">
                <a:solidFill>
                  <a:srgbClr val="FF0000"/>
                </a:solidFill>
              </a:rPr>
              <a:t> </a:t>
            </a:r>
            <a:r>
              <a:rPr dirty="0" sz="2800" spc="-35">
                <a:solidFill>
                  <a:srgbClr val="FF0000"/>
                </a:solidFill>
              </a:rPr>
              <a:t>Are</a:t>
            </a:r>
            <a:r>
              <a:rPr dirty="0" sz="2800" spc="-200">
                <a:solidFill>
                  <a:srgbClr val="FF0000"/>
                </a:solidFill>
              </a:rPr>
              <a:t> </a:t>
            </a:r>
            <a:r>
              <a:rPr dirty="0" sz="2800" spc="70">
                <a:solidFill>
                  <a:srgbClr val="FF0000"/>
                </a:solidFill>
              </a:rPr>
              <a:t>Located</a:t>
            </a:r>
            <a:r>
              <a:rPr dirty="0" sz="2800" spc="-195">
                <a:solidFill>
                  <a:srgbClr val="FF0000"/>
                </a:solidFill>
              </a:rPr>
              <a:t> </a:t>
            </a:r>
            <a:r>
              <a:rPr dirty="0" sz="2800" spc="-140">
                <a:solidFill>
                  <a:srgbClr val="FF0000"/>
                </a:solidFill>
              </a:rPr>
              <a:t>in</a:t>
            </a:r>
            <a:r>
              <a:rPr dirty="0" sz="2800" spc="-200">
                <a:solidFill>
                  <a:srgbClr val="FF0000"/>
                </a:solidFill>
              </a:rPr>
              <a:t> </a:t>
            </a:r>
            <a:r>
              <a:rPr dirty="0" sz="2800" spc="-20">
                <a:solidFill>
                  <a:srgbClr val="FF0000"/>
                </a:solidFill>
              </a:rPr>
              <a:t>the</a:t>
            </a:r>
            <a:r>
              <a:rPr dirty="0" sz="2800" spc="-175">
                <a:solidFill>
                  <a:srgbClr val="FF0000"/>
                </a:solidFill>
              </a:rPr>
              <a:t> </a:t>
            </a:r>
            <a:r>
              <a:rPr dirty="0" sz="2800" spc="-40">
                <a:solidFill>
                  <a:srgbClr val="FF0000"/>
                </a:solidFill>
              </a:rPr>
              <a:t>Rough</a:t>
            </a:r>
            <a:r>
              <a:rPr dirty="0" sz="2800" spc="-180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Endoplasmic Reticulum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182116" y="1954504"/>
            <a:ext cx="6508115" cy="261683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BiP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(immunoglobulin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heavy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chain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binding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protein)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GRP94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(glucose-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regulated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Calnexin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(calcium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binding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Calreticulin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(calcium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binding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PDI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(protein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disulfide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isomerase)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PPI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(peptidyl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prolyl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cis-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trans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isomerase)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8281"/>
            <a:ext cx="819404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0000"/>
                </a:solidFill>
              </a:rPr>
              <a:t>MISFOLDED</a:t>
            </a:r>
            <a:r>
              <a:rPr dirty="0" sz="2800" spc="-130">
                <a:solidFill>
                  <a:srgbClr val="FF0000"/>
                </a:solidFill>
              </a:rPr>
              <a:t> </a:t>
            </a:r>
            <a:r>
              <a:rPr dirty="0" sz="2800" spc="-260">
                <a:solidFill>
                  <a:srgbClr val="FF0000"/>
                </a:solidFill>
              </a:rPr>
              <a:t>PROTEINS</a:t>
            </a:r>
            <a:r>
              <a:rPr dirty="0" sz="2800" spc="-140">
                <a:solidFill>
                  <a:srgbClr val="FF0000"/>
                </a:solidFill>
              </a:rPr>
              <a:t> </a:t>
            </a:r>
            <a:r>
              <a:rPr dirty="0" sz="2800" spc="-70">
                <a:solidFill>
                  <a:srgbClr val="FF0000"/>
                </a:solidFill>
              </a:rPr>
              <a:t>UNDERGO</a:t>
            </a:r>
            <a:r>
              <a:rPr dirty="0" sz="2800" spc="-120">
                <a:solidFill>
                  <a:srgbClr val="FF0000"/>
                </a:solidFill>
              </a:rPr>
              <a:t> </a:t>
            </a:r>
            <a:r>
              <a:rPr dirty="0" sz="2800" spc="-60">
                <a:solidFill>
                  <a:srgbClr val="FF0000"/>
                </a:solidFill>
              </a:rPr>
              <a:t>ENDOPLASMIC </a:t>
            </a:r>
            <a:r>
              <a:rPr dirty="0" sz="2800" spc="-225">
                <a:solidFill>
                  <a:srgbClr val="FF0000"/>
                </a:solidFill>
              </a:rPr>
              <a:t>RETICULUM-</a:t>
            </a:r>
            <a:r>
              <a:rPr dirty="0" sz="2800" spc="-175">
                <a:solidFill>
                  <a:srgbClr val="FF0000"/>
                </a:solidFill>
              </a:rPr>
              <a:t>ASSOCIATED</a:t>
            </a:r>
            <a:r>
              <a:rPr dirty="0" sz="2800" spc="-25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DEGRADATION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1505711"/>
            <a:ext cx="9476232" cy="47426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11295" y="6445402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8281"/>
            <a:ext cx="70516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04"/>
              <a:t>TRANSPORT</a:t>
            </a:r>
            <a:r>
              <a:rPr dirty="0" sz="2800" spc="-145"/>
              <a:t> </a:t>
            </a:r>
            <a:r>
              <a:rPr dirty="0" sz="2800" spc="-275"/>
              <a:t>VESICLES</a:t>
            </a:r>
            <a:r>
              <a:rPr dirty="0" sz="2800" spc="-190"/>
              <a:t> </a:t>
            </a:r>
            <a:r>
              <a:rPr dirty="0" sz="2800" spc="-140"/>
              <a:t>ARE</a:t>
            </a:r>
            <a:r>
              <a:rPr dirty="0" sz="2800" spc="-170"/>
              <a:t> </a:t>
            </a:r>
            <a:r>
              <a:rPr dirty="0" sz="2800" spc="-225"/>
              <a:t>KEY</a:t>
            </a:r>
            <a:r>
              <a:rPr dirty="0" sz="2800" spc="-190"/>
              <a:t> </a:t>
            </a:r>
            <a:r>
              <a:rPr dirty="0" sz="2800" spc="-195"/>
              <a:t>PLAYERS</a:t>
            </a:r>
            <a:r>
              <a:rPr dirty="0" sz="2800" spc="-204"/>
              <a:t> </a:t>
            </a:r>
            <a:r>
              <a:rPr dirty="0" sz="2800" spc="-320"/>
              <a:t>IN </a:t>
            </a:r>
            <a:r>
              <a:rPr dirty="0" sz="2800" spc="-190"/>
              <a:t>INTRACELLULAR</a:t>
            </a:r>
            <a:r>
              <a:rPr dirty="0" sz="2800" spc="-130"/>
              <a:t> </a:t>
            </a:r>
            <a:r>
              <a:rPr dirty="0" sz="2800" spc="-225"/>
              <a:t>PROTEIN</a:t>
            </a:r>
            <a:r>
              <a:rPr dirty="0" sz="2800" spc="-114"/>
              <a:t> </a:t>
            </a:r>
            <a:r>
              <a:rPr dirty="0" sz="2800" spc="-45"/>
              <a:t>TRAFFIC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6316" y="1565147"/>
            <a:ext cx="7476744" cy="36880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766316" y="1565147"/>
            <a:ext cx="7477125" cy="368935"/>
          </a:xfrm>
          <a:prstGeom prst="rect">
            <a:avLst/>
          </a:prstGeom>
          <a:ln w="9525">
            <a:solidFill>
              <a:srgbClr val="6AAC9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  <a:tabLst>
                <a:tab pos="2124075" algn="l"/>
              </a:tabLst>
            </a:pPr>
            <a:r>
              <a:rPr dirty="0" sz="1800" spc="-50">
                <a:latin typeface="Verdana"/>
                <a:cs typeface="Verdana"/>
              </a:rPr>
              <a:t>Vesicles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60">
                <a:latin typeface="Verdana"/>
                <a:cs typeface="Verdana"/>
              </a:rPr>
              <a:t>lie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</a:t>
            </a:r>
            <a:r>
              <a:rPr dirty="0" sz="1800" spc="-1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the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30">
                <a:latin typeface="Verdana"/>
                <a:cs typeface="Verdana"/>
              </a:rPr>
              <a:t>heart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intracellular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-80">
                <a:latin typeface="Verdana"/>
                <a:cs typeface="Verdana"/>
              </a:rPr>
              <a:t>transport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2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many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proteins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088885" y="2215514"/>
          <a:ext cx="10047605" cy="4016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4115"/>
                <a:gridCol w="4974590"/>
              </a:tblGrid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7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VESICLE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2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FUNCTION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>
                          <a:latin typeface="Verdana"/>
                          <a:cs typeface="Verdana"/>
                        </a:rPr>
                        <a:t>COPI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60">
                          <a:latin typeface="Verdana"/>
                          <a:cs typeface="Verdana"/>
                        </a:rPr>
                        <a:t>Involved</a:t>
                      </a:r>
                      <a:r>
                        <a:rPr dirty="0" sz="18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10">
                          <a:latin typeface="Verdana"/>
                          <a:cs typeface="Verdana"/>
                        </a:rPr>
                        <a:t>intra-</a:t>
                      </a:r>
                      <a:r>
                        <a:rPr dirty="0" sz="1800" spc="130">
                          <a:latin typeface="Verdana"/>
                          <a:cs typeface="Verdana"/>
                        </a:rPr>
                        <a:t>GA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transport</a:t>
                      </a:r>
                      <a:r>
                        <a:rPr dirty="0" sz="18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35">
                          <a:latin typeface="Verdana"/>
                          <a:cs typeface="Verdana"/>
                        </a:rPr>
                        <a:t>and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latin typeface="Verdana"/>
                          <a:cs typeface="Verdana"/>
                        </a:rPr>
                        <a:t>retrograde</a:t>
                      </a:r>
                      <a:r>
                        <a:rPr dirty="0" sz="18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transport</a:t>
                      </a:r>
                      <a:r>
                        <a:rPr dirty="0" sz="18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8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130">
                          <a:latin typeface="Verdana"/>
                          <a:cs typeface="Verdana"/>
                        </a:rPr>
                        <a:t>GA</a:t>
                      </a:r>
                      <a:r>
                        <a:rPr dirty="0" sz="18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668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COPII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019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60">
                          <a:latin typeface="Verdana"/>
                          <a:cs typeface="Verdana"/>
                        </a:rPr>
                        <a:t>Involved</a:t>
                      </a:r>
                      <a:r>
                        <a:rPr dirty="0" sz="18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0">
                          <a:latin typeface="Verdana"/>
                          <a:cs typeface="Verdana"/>
                        </a:rPr>
                        <a:t>export</a:t>
                      </a:r>
                      <a:r>
                        <a:rPr dirty="0" sz="18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8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70">
                          <a:latin typeface="Verdana"/>
                          <a:cs typeface="Verdana"/>
                        </a:rPr>
                        <a:t>ER</a:t>
                      </a:r>
                      <a:r>
                        <a:rPr dirty="0" sz="18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35">
                          <a:latin typeface="Verdana"/>
                          <a:cs typeface="Verdana"/>
                        </a:rPr>
                        <a:t>either 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ERGIC</a:t>
                      </a:r>
                      <a:r>
                        <a:rPr dirty="0" sz="1800" spc="-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8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105">
                          <a:latin typeface="Verdana"/>
                          <a:cs typeface="Verdana"/>
                        </a:rPr>
                        <a:t>GA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Clathrin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71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60">
                          <a:latin typeface="Verdana"/>
                          <a:cs typeface="Verdana"/>
                        </a:rPr>
                        <a:t>Involved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transport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post-</a:t>
                      </a:r>
                      <a:r>
                        <a:rPr dirty="0" sz="1800" spc="130">
                          <a:latin typeface="Verdana"/>
                          <a:cs typeface="Verdana"/>
                        </a:rPr>
                        <a:t>GA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locations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including</a:t>
                      </a:r>
                      <a:r>
                        <a:rPr dirty="0" sz="18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PM,</a:t>
                      </a:r>
                      <a:r>
                        <a:rPr dirty="0" sz="18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TGN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6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8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endosomes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955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60">
                          <a:latin typeface="Verdana"/>
                          <a:cs typeface="Verdana"/>
                        </a:rPr>
                        <a:t>Secretory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vesicles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60">
                          <a:latin typeface="Verdana"/>
                          <a:cs typeface="Verdana"/>
                        </a:rPr>
                        <a:t>Involved</a:t>
                      </a:r>
                      <a:r>
                        <a:rPr dirty="0" sz="18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regulated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35">
                          <a:latin typeface="Verdana"/>
                          <a:cs typeface="Verdana"/>
                        </a:rPr>
                        <a:t>secretion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from </a:t>
                      </a:r>
                      <a:r>
                        <a:rPr dirty="0" sz="1800" spc="-45">
                          <a:latin typeface="Verdana"/>
                          <a:cs typeface="Verdana"/>
                        </a:rPr>
                        <a:t>organs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30">
                          <a:latin typeface="Verdana"/>
                          <a:cs typeface="Verdana"/>
                        </a:rPr>
                        <a:t>such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60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8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3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pancreas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35">
                          <a:latin typeface="Verdana"/>
                          <a:cs typeface="Verdana"/>
                        </a:rPr>
                        <a:t>(eg,</a:t>
                      </a:r>
                      <a:r>
                        <a:rPr dirty="0" sz="18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secretion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8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insulin)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0">
                          <a:latin typeface="Verdana"/>
                          <a:cs typeface="Verdana"/>
                        </a:rPr>
                        <a:t>Vesicles</a:t>
                      </a:r>
                      <a:r>
                        <a:rPr dirty="0" sz="18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8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TGN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8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25">
                          <a:latin typeface="Verdana"/>
                          <a:cs typeface="Verdana"/>
                        </a:rPr>
                        <a:t>PM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20">
                          <a:latin typeface="Verdana"/>
                          <a:cs typeface="Verdana"/>
                        </a:rPr>
                        <a:t>They</a:t>
                      </a:r>
                      <a:r>
                        <a:rPr dirty="0" sz="18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45">
                          <a:latin typeface="Verdana"/>
                          <a:cs typeface="Verdana"/>
                        </a:rPr>
                        <a:t>carry</a:t>
                      </a:r>
                      <a:r>
                        <a:rPr dirty="0" sz="18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proteins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8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50">
                          <a:latin typeface="Verdana"/>
                          <a:cs typeface="Verdana"/>
                        </a:rPr>
                        <a:t>PM</a:t>
                      </a:r>
                      <a:r>
                        <a:rPr dirty="0" sz="18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6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also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30">
                          <a:latin typeface="Verdana"/>
                          <a:cs typeface="Verdana"/>
                        </a:rPr>
                        <a:t>involved</a:t>
                      </a:r>
                      <a:r>
                        <a:rPr dirty="0" sz="18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5">
                          <a:latin typeface="Verdana"/>
                          <a:cs typeface="Verdana"/>
                        </a:rPr>
                        <a:t>constitutive</a:t>
                      </a:r>
                      <a:r>
                        <a:rPr dirty="0" sz="18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secretion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1191767"/>
            <a:ext cx="10899648" cy="506120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53820" y="6353047"/>
            <a:ext cx="272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966" y="398221"/>
            <a:ext cx="8649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5"/>
              <a:t>Transport</a:t>
            </a:r>
            <a:r>
              <a:rPr dirty="0" sz="2800" spc="-155"/>
              <a:t> </a:t>
            </a:r>
            <a:r>
              <a:rPr dirty="0" sz="2800" spc="-70"/>
              <a:t>Vesicles</a:t>
            </a:r>
            <a:r>
              <a:rPr dirty="0" sz="2800" spc="-170"/>
              <a:t> </a:t>
            </a:r>
            <a:r>
              <a:rPr dirty="0" sz="2800" spc="-155"/>
              <a:t>Involves</a:t>
            </a:r>
            <a:r>
              <a:rPr dirty="0" sz="2800" spc="-160"/>
              <a:t> </a:t>
            </a:r>
            <a:r>
              <a:rPr dirty="0" sz="2800" spc="-240"/>
              <a:t>SNAREs</a:t>
            </a:r>
            <a:r>
              <a:rPr dirty="0" sz="2800" spc="-130"/>
              <a:t> </a:t>
            </a:r>
            <a:r>
              <a:rPr dirty="0" sz="2800" spc="60"/>
              <a:t>&amp;</a:t>
            </a:r>
            <a:r>
              <a:rPr dirty="0" sz="2800" spc="-175"/>
              <a:t> </a:t>
            </a:r>
            <a:r>
              <a:rPr dirty="0" sz="2800" spc="-55"/>
              <a:t>Other</a:t>
            </a:r>
            <a:r>
              <a:rPr dirty="0" sz="2800" spc="-165"/>
              <a:t> </a:t>
            </a:r>
            <a:r>
              <a:rPr dirty="0" sz="2800" spc="-10"/>
              <a:t>Factors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8281"/>
            <a:ext cx="846709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95"/>
              <a:t>Some</a:t>
            </a:r>
            <a:r>
              <a:rPr dirty="0" sz="2800" spc="-180"/>
              <a:t> </a:t>
            </a:r>
            <a:r>
              <a:rPr dirty="0" sz="2800" spc="-170"/>
              <a:t>Transport</a:t>
            </a:r>
            <a:r>
              <a:rPr dirty="0" sz="2800" spc="-155"/>
              <a:t> </a:t>
            </a:r>
            <a:r>
              <a:rPr dirty="0" sz="2800" spc="-70"/>
              <a:t>Vesicles</a:t>
            </a:r>
            <a:r>
              <a:rPr dirty="0" sz="2800" spc="-170"/>
              <a:t> </a:t>
            </a:r>
            <a:r>
              <a:rPr dirty="0" sz="2800" spc="-150"/>
              <a:t>Travel</a:t>
            </a:r>
            <a:r>
              <a:rPr dirty="0" sz="2800" spc="-170"/>
              <a:t> </a:t>
            </a:r>
            <a:r>
              <a:rPr dirty="0" sz="2800" spc="-45"/>
              <a:t>via</a:t>
            </a:r>
            <a:r>
              <a:rPr dirty="0" sz="2800" spc="-185"/>
              <a:t> </a:t>
            </a:r>
            <a:r>
              <a:rPr dirty="0" sz="2800" spc="-25"/>
              <a:t>the</a:t>
            </a:r>
            <a:r>
              <a:rPr dirty="0" sz="2800" spc="-180"/>
              <a:t> </a:t>
            </a:r>
            <a:r>
              <a:rPr dirty="0" sz="2800" spc="-240"/>
              <a:t>Trans</a:t>
            </a:r>
            <a:r>
              <a:rPr dirty="0" sz="2800" spc="-190"/>
              <a:t> </a:t>
            </a:r>
            <a:r>
              <a:rPr dirty="0" sz="2800" spc="-10"/>
              <a:t>Golgi Network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13917" y="1990725"/>
            <a:ext cx="10382885" cy="3277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apical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basolateral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areas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plasma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membranes</a:t>
            </a:r>
            <a:r>
              <a:rPr dirty="0" sz="20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polarized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epithelial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transported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sites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transport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vesicles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budding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trans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Golgi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network.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5600" marR="337185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Rab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likely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direct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vesicles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apical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regions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others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basolateral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regions.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certain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cells,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directed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basolateral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membrane,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endocytosed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transported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transcytosis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apical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region.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9117" y="606297"/>
            <a:ext cx="6648450" cy="225171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4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110">
                <a:solidFill>
                  <a:srgbClr val="FFFFFF"/>
                </a:solidFill>
                <a:latin typeface="Verdana"/>
                <a:cs typeface="Verdana"/>
              </a:rPr>
              <a:t>Once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secretory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pathway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reach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cis-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Golgi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vesicles,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travel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trans-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Golgi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vesicles,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called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cisternal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maturation,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cisternae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move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transform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another,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or perhaps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cases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diffusion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intracisternal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connections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observed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cell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types.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9117" y="3329762"/>
            <a:ext cx="6527165" cy="250507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4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this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model,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vesicular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elements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9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fuse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another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cis-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Golgi,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which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move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forward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Verdana"/>
                <a:cs typeface="Verdana"/>
              </a:rPr>
              <a:t>become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medial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Golgi,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2000">
              <a:latin typeface="Verdana"/>
              <a:cs typeface="Verdana"/>
            </a:endParaRPr>
          </a:p>
          <a:p>
            <a:pPr marL="354965" marR="86360" indent="-342900">
              <a:lnSpc>
                <a:spcPct val="90100"/>
              </a:lnSpc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COPI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vesicles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return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Golgi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enzymes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(e.g.,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glycosyltransferases)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Verdana"/>
                <a:cs typeface="Verdana"/>
              </a:rPr>
              <a:t>back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distal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cisternae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proximal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(e.g.,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cis)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cisternae.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6911" y="609600"/>
            <a:ext cx="4823459" cy="57790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6757"/>
            <a:ext cx="824166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14"/>
              <a:t>Some</a:t>
            </a:r>
            <a:r>
              <a:rPr dirty="0" sz="3200" spc="-229"/>
              <a:t> </a:t>
            </a:r>
            <a:r>
              <a:rPr dirty="0" sz="3200" spc="-135"/>
              <a:t>Proteins</a:t>
            </a:r>
            <a:r>
              <a:rPr dirty="0" sz="3200" spc="-220"/>
              <a:t> </a:t>
            </a:r>
            <a:r>
              <a:rPr dirty="0" sz="3200" spc="-25"/>
              <a:t>Undergo</a:t>
            </a:r>
            <a:r>
              <a:rPr dirty="0" sz="3200" spc="-245"/>
              <a:t> </a:t>
            </a:r>
            <a:r>
              <a:rPr dirty="0" sz="3200" spc="-190"/>
              <a:t>Further</a:t>
            </a:r>
            <a:r>
              <a:rPr dirty="0" sz="3200" spc="-220"/>
              <a:t> </a:t>
            </a:r>
            <a:r>
              <a:rPr dirty="0" sz="3200" spc="-45"/>
              <a:t>Processing </a:t>
            </a:r>
            <a:r>
              <a:rPr dirty="0" sz="3200" spc="-114"/>
              <a:t>While</a:t>
            </a:r>
            <a:r>
              <a:rPr dirty="0" sz="3200" spc="-220"/>
              <a:t> </a:t>
            </a:r>
            <a:r>
              <a:rPr dirty="0" sz="3200" spc="-185"/>
              <a:t>Inside</a:t>
            </a:r>
            <a:r>
              <a:rPr dirty="0" sz="3200" spc="-245"/>
              <a:t> </a:t>
            </a:r>
            <a:r>
              <a:rPr dirty="0" sz="3200" spc="-10"/>
              <a:t>Vesicles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975" y="2394204"/>
            <a:ext cx="9816084" cy="261061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53820" y="5913526"/>
            <a:ext cx="272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5"/>
              </a:spcBef>
            </a:pPr>
            <a:r>
              <a:rPr dirty="0" sz="3200" spc="50"/>
              <a:t>Membrane</a:t>
            </a:r>
            <a:r>
              <a:rPr dirty="0" sz="3200" spc="-254"/>
              <a:t> </a:t>
            </a:r>
            <a:r>
              <a:rPr dirty="0" sz="3200" spc="-100"/>
              <a:t>Assembly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544" y="679704"/>
            <a:ext cx="7109459" cy="578205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31233" y="6543547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70"/>
              <a:t>Transport</a:t>
            </a:r>
            <a:r>
              <a:rPr dirty="0" sz="2800" spc="-135"/>
              <a:t> </a:t>
            </a:r>
            <a:r>
              <a:rPr dirty="0" sz="2800" spc="-100"/>
              <a:t>vesicles</a:t>
            </a:r>
            <a:r>
              <a:rPr dirty="0" sz="2800" spc="-155"/>
              <a:t> </a:t>
            </a:r>
            <a:r>
              <a:rPr dirty="0" sz="2800" spc="-85"/>
              <a:t>carry</a:t>
            </a:r>
            <a:r>
              <a:rPr dirty="0" sz="2800" spc="-170"/>
              <a:t> </a:t>
            </a:r>
            <a:r>
              <a:rPr dirty="0" sz="2800" spc="90"/>
              <a:t>cargo</a:t>
            </a:r>
            <a:r>
              <a:rPr dirty="0" sz="2800" spc="-160"/>
              <a:t> </a:t>
            </a:r>
            <a:r>
              <a:rPr dirty="0" sz="2800" spc="-105"/>
              <a:t>proteins</a:t>
            </a:r>
            <a:r>
              <a:rPr dirty="0" sz="2800" spc="-150"/>
              <a:t> </a:t>
            </a:r>
            <a:r>
              <a:rPr dirty="0" sz="2800"/>
              <a:t>to</a:t>
            </a:r>
            <a:r>
              <a:rPr dirty="0" sz="2800" spc="-165"/>
              <a:t> </a:t>
            </a:r>
            <a:r>
              <a:rPr dirty="0" sz="2800" spc="-140"/>
              <a:t>their</a:t>
            </a:r>
            <a:r>
              <a:rPr dirty="0" sz="2800" spc="-155"/>
              <a:t> </a:t>
            </a:r>
            <a:r>
              <a:rPr dirty="0" sz="2800" spc="-10"/>
              <a:t>final destination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592" y="859536"/>
            <a:ext cx="6707124" cy="560374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29532" y="6612432"/>
            <a:ext cx="2457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Jeremy</a:t>
            </a:r>
            <a:r>
              <a:rPr dirty="0" sz="12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Berg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343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54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813917" y="1090676"/>
            <a:ext cx="7857490" cy="464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Why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disorders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arises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sorting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protein?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Mutations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affect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signals.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4"/>
              </a:spcBef>
              <a:buClr>
                <a:srgbClr val="89D0D5"/>
              </a:buClr>
              <a:buFont typeface="Verdana"/>
              <a:buAutoNum type="arabicPeriod"/>
            </a:pP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Mutations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affecting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intracellular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sorting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individual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0"/>
              </a:spcBef>
              <a:buClr>
                <a:srgbClr val="89D0D5"/>
              </a:buClr>
              <a:buFont typeface="Verdana"/>
              <a:buAutoNum type="arabicPeriod"/>
            </a:pP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Changes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post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translational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modification.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  <a:buClr>
                <a:srgbClr val="89D0D5"/>
              </a:buClr>
              <a:buFont typeface="Verdana"/>
              <a:buAutoNum type="arabicPeriod"/>
            </a:pP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Deregulation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trafficking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machinery.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  <a:buClr>
                <a:srgbClr val="89D0D5"/>
              </a:buClr>
              <a:buFont typeface="Verdana"/>
              <a:buAutoNum type="arabicPeriod"/>
            </a:pP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Improper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folding/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improper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maturation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29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80"/>
              <a:t>Introduction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95934" y="1909952"/>
            <a:ext cx="10672445" cy="3582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42545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	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sorting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biological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mechanism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sorted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targeted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simultaneously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together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appropriate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destinations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within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outside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cell.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5600" marR="443865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5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recognized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Blobel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1970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attain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proper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locations,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generally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contain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(a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2000" spc="55">
                <a:solidFill>
                  <a:srgbClr val="FFFFFF"/>
                </a:solidFill>
                <a:latin typeface="Verdana"/>
                <a:cs typeface="Verdana"/>
              </a:rPr>
              <a:t>coding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sequence)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targets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appropriately.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000">
              <a:latin typeface="Verdana"/>
              <a:cs typeface="Verdana"/>
            </a:endParaRPr>
          </a:p>
          <a:p>
            <a:pPr marL="355600" marR="74549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2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led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identification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signals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Verdana"/>
                <a:cs typeface="Verdana"/>
              </a:rPr>
              <a:t>became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apparent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certain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diseases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result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mutations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affect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signals.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0047"/>
              <a:ext cx="4037075" cy="418794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2551"/>
              <a:ext cx="1522475" cy="23652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9476" y="0"/>
              <a:ext cx="1603248" cy="114147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6028" y="6095999"/>
              <a:ext cx="993648" cy="76199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639114" y="1095247"/>
          <a:ext cx="10936605" cy="555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/>
                <a:gridCol w="5423535"/>
              </a:tblGrid>
              <a:tr h="60007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Disease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151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12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Affected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protein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1512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90">
                          <a:latin typeface="Verdana"/>
                          <a:cs typeface="Verdana"/>
                        </a:rPr>
                        <a:t>α1-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Antitrypsin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deficiency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8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liver</a:t>
                      </a:r>
                      <a:r>
                        <a:rPr dirty="0" sz="16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disease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90">
                          <a:latin typeface="Verdana"/>
                          <a:cs typeface="Verdana"/>
                        </a:rPr>
                        <a:t>α1-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Antitrypsin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(SERPINA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6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gene)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Chediak-</a:t>
                      </a:r>
                      <a:r>
                        <a:rPr dirty="0" sz="1600" spc="-65">
                          <a:latin typeface="Verdana"/>
                          <a:cs typeface="Verdana"/>
                        </a:rPr>
                        <a:t>Higashi</a:t>
                      </a:r>
                      <a:r>
                        <a:rPr dirty="0" sz="16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syndrome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75">
                          <a:latin typeface="Verdana"/>
                          <a:cs typeface="Verdana"/>
                        </a:rPr>
                        <a:t>Lysosomal</a:t>
                      </a:r>
                      <a:r>
                        <a:rPr dirty="0" sz="16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5">
                          <a:latin typeface="Verdana"/>
                          <a:cs typeface="Verdana"/>
                        </a:rPr>
                        <a:t>trafficking</a:t>
                      </a:r>
                      <a:r>
                        <a:rPr dirty="0" sz="16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5">
                          <a:latin typeface="Verdana"/>
                          <a:cs typeface="Verdana"/>
                        </a:rPr>
                        <a:t>regulator</a:t>
                      </a:r>
                      <a:r>
                        <a:rPr dirty="0" sz="16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50">
                          <a:latin typeface="Verdana"/>
                          <a:cs typeface="Verdana"/>
                        </a:rPr>
                        <a:t>(Lyst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gene)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Combined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deficiency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6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factors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V</a:t>
                      </a:r>
                      <a:r>
                        <a:rPr dirty="0" sz="16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5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6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VIII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0">
                          <a:latin typeface="Verdana"/>
                          <a:cs typeface="Verdana"/>
                        </a:rPr>
                        <a:t>ERGIC53,</a:t>
                      </a:r>
                      <a:r>
                        <a:rPr dirty="0" sz="16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12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6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5">
                          <a:latin typeface="Verdana"/>
                          <a:cs typeface="Verdana"/>
                        </a:rPr>
                        <a:t>mannose-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binding</a:t>
                      </a:r>
                      <a:r>
                        <a:rPr dirty="0" sz="1600" spc="3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lectin</a:t>
                      </a:r>
                      <a:r>
                        <a:rPr dirty="0" sz="16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(LMAN1)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30">
                          <a:latin typeface="Verdana"/>
                          <a:cs typeface="Verdana"/>
                        </a:rPr>
                        <a:t>Cystic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fibrosis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CFTR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65">
                          <a:latin typeface="Verdana"/>
                          <a:cs typeface="Verdana"/>
                        </a:rPr>
                        <a:t>Familial</a:t>
                      </a:r>
                      <a:r>
                        <a:rPr dirty="0" sz="16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hypercholesterolemia,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AD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25">
                          <a:latin typeface="Verdana"/>
                          <a:cs typeface="Verdana"/>
                        </a:rPr>
                        <a:t>LDL</a:t>
                      </a:r>
                      <a:r>
                        <a:rPr dirty="0" sz="16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receptor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14">
                          <a:latin typeface="Verdana"/>
                          <a:cs typeface="Verdana"/>
                        </a:rPr>
                        <a:t>(LDLRAP-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6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gene)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Gaucher</a:t>
                      </a:r>
                      <a:r>
                        <a:rPr dirty="0" sz="160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disease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30">
                          <a:latin typeface="Verdana"/>
                          <a:cs typeface="Verdana"/>
                        </a:rPr>
                        <a:t>β-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Glucosidase</a:t>
                      </a:r>
                      <a:r>
                        <a:rPr dirty="0" sz="16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(GBA)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54">
                          <a:latin typeface="Verdana"/>
                          <a:cs typeface="Verdana"/>
                        </a:rPr>
                        <a:t>I-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6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disease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20">
                          <a:latin typeface="Verdana"/>
                          <a:cs typeface="Verdana"/>
                        </a:rPr>
                        <a:t>N-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acetylglucosamine</a:t>
                      </a:r>
                      <a:r>
                        <a:rPr dirty="0" sz="16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70">
                          <a:latin typeface="Verdana"/>
                          <a:cs typeface="Verdana"/>
                        </a:rPr>
                        <a:t>1-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phosphotransferase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35">
                          <a:latin typeface="Verdana"/>
                          <a:cs typeface="Verdana"/>
                        </a:rPr>
                        <a:t>Tay-</a:t>
                      </a:r>
                      <a:r>
                        <a:rPr dirty="0" sz="1600" spc="-65">
                          <a:latin typeface="Verdana"/>
                          <a:cs typeface="Verdana"/>
                        </a:rPr>
                        <a:t>Sachs</a:t>
                      </a:r>
                      <a:r>
                        <a:rPr dirty="0" sz="16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disease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30">
                          <a:latin typeface="Verdana"/>
                          <a:cs typeface="Verdana"/>
                        </a:rPr>
                        <a:t>β-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Hexosaminidase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von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Willebrand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disease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von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Willebrand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factor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>
                          <a:latin typeface="Verdana"/>
                          <a:cs typeface="Verdana"/>
                        </a:rPr>
                        <a:t>Lowe</a:t>
                      </a:r>
                      <a:r>
                        <a:rPr dirty="0" sz="16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oculocerebrorenal</a:t>
                      </a:r>
                      <a:r>
                        <a:rPr dirty="0" sz="16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syndrome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45">
                          <a:latin typeface="Verdana"/>
                          <a:cs typeface="Verdana"/>
                        </a:rPr>
                        <a:t>PIP25-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phosphatase</a:t>
                      </a:r>
                      <a:r>
                        <a:rPr dirty="0" sz="16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(OCRL)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Hereditary</a:t>
                      </a:r>
                      <a:r>
                        <a:rPr dirty="0" sz="16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hemochromatosis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HFE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35">
                          <a:latin typeface="Verdana"/>
                          <a:cs typeface="Verdana"/>
                        </a:rPr>
                        <a:t>Hemophilia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7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5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0">
                          <a:latin typeface="Verdana"/>
                          <a:cs typeface="Verdana"/>
                        </a:rPr>
                        <a:t>B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Factors</a:t>
                      </a:r>
                      <a:r>
                        <a:rPr dirty="0" sz="16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VIII</a:t>
                      </a:r>
                      <a:r>
                        <a:rPr dirty="0" sz="16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5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6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IX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100">
                          <a:latin typeface="Verdana"/>
                          <a:cs typeface="Verdana"/>
                        </a:rPr>
                        <a:t>Hermansky-</a:t>
                      </a:r>
                      <a:r>
                        <a:rPr dirty="0" sz="1600" spc="-25">
                          <a:latin typeface="Verdana"/>
                          <a:cs typeface="Verdana"/>
                        </a:rPr>
                        <a:t>Pudlak</a:t>
                      </a:r>
                      <a:r>
                        <a:rPr dirty="0" sz="16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syndrome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AP-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adaptor</a:t>
                      </a:r>
                      <a:r>
                        <a:rPr dirty="0" sz="16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complex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β3A</a:t>
                      </a:r>
                      <a:r>
                        <a:rPr dirty="0" sz="1600" spc="-75">
                          <a:latin typeface="Verdana"/>
                          <a:cs typeface="Verdana"/>
                        </a:rPr>
                        <a:t> subunit</a:t>
                      </a:r>
                      <a:r>
                        <a:rPr dirty="0" sz="16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70">
                          <a:latin typeface="Verdana"/>
                          <a:cs typeface="Verdana"/>
                        </a:rPr>
                        <a:t>(HPS-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 gene)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343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54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C00000"/>
                </a:solidFill>
              </a:rPr>
              <a:t>Clinical</a:t>
            </a:r>
            <a:r>
              <a:rPr dirty="0" sz="3200" spc="-254">
                <a:solidFill>
                  <a:srgbClr val="C00000"/>
                </a:solidFill>
              </a:rPr>
              <a:t> </a:t>
            </a:r>
            <a:r>
              <a:rPr dirty="0" sz="3200" spc="40">
                <a:solidFill>
                  <a:srgbClr val="C00000"/>
                </a:solidFill>
              </a:rPr>
              <a:t>Aspect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24001" y="1075791"/>
            <a:ext cx="7308850" cy="520827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disorders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due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peroxisomal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abnormalities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1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Zellweger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(PEX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5)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Neonatal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adrenoleukodystrophy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(PEX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5)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Infantile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Refsum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(PEX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12)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Hyperpipecolic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acidemia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(PEX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1)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Rhizomelic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chondrodysplasia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Verdana"/>
                <a:cs typeface="Verdana"/>
              </a:rPr>
              <a:t>punctata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(PEX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7)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Adrenoleukodystrophy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(PEX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1)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Pseudoneonatal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adrenoleukodystrophy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(ACOX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1)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Pseudo-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Zellweger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(HSD17B4)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Hyperoxaluria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type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(AGXT)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Acatalasemia</a:t>
            </a:r>
            <a:r>
              <a:rPr dirty="0" sz="2000" spc="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(CAT)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469265" algn="l"/>
              </a:tabLst>
            </a:pP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Glutaryl-</a:t>
            </a:r>
            <a:r>
              <a:rPr dirty="0" sz="2000" spc="145">
                <a:solidFill>
                  <a:srgbClr val="FFFFFF"/>
                </a:solidFill>
                <a:latin typeface="Verdana"/>
                <a:cs typeface="Verdana"/>
              </a:rPr>
              <a:t>CoA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oxidase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deficiency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(C7ORF10)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31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54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24001" y="1159611"/>
            <a:ext cx="10834370" cy="408622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04" b="1" i="1">
                <a:solidFill>
                  <a:srgbClr val="FFFFFF"/>
                </a:solidFill>
                <a:latin typeface="Verdana"/>
                <a:cs typeface="Verdana"/>
              </a:rPr>
              <a:t>Zellweger</a:t>
            </a:r>
            <a:r>
              <a:rPr dirty="0" sz="2000" spc="-13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0" b="1" i="1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r>
              <a:rPr dirty="0" sz="2000" spc="-105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 b="1" i="1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354965" marR="325120" indent="-342900">
              <a:lnSpc>
                <a:spcPct val="100000"/>
              </a:lnSpc>
              <a:spcBef>
                <a:spcPts val="985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apparent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birth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characterized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profound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neurologic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impairment,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victims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dying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year.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  <a:buClr>
                <a:srgbClr val="89D0D5"/>
              </a:buClr>
              <a:buFont typeface="Wingdings"/>
              <a:buChar char=""/>
            </a:pP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Biochemical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findings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accumulation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very-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long-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chain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fatty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acids,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abnormalities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synthesis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bile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acids,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marked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reduction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plasmalogens.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  <a:buClr>
                <a:srgbClr val="89D0D5"/>
              </a:buClr>
              <a:buFont typeface="Wingdings"/>
              <a:buChar char=""/>
            </a:pP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</a:tabLst>
            </a:pP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condition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caused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mutations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genes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encoding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certain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000">
              <a:latin typeface="Verdana"/>
              <a:cs typeface="Verdana"/>
            </a:endParaRPr>
          </a:p>
          <a:p>
            <a:pPr marL="361315" marR="1144905" indent="69850">
              <a:lnSpc>
                <a:spcPct val="1415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PEX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family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genes,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called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peroxins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steps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peroxisome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biogenesis.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32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5551" y="322833"/>
            <a:ext cx="4257040" cy="541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05104" indent="-343535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closely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conditions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neonatal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adrenoleukodystrophy</a:t>
            </a:r>
            <a:r>
              <a:rPr dirty="0" sz="2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infantile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Refsum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disease.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80"/>
              </a:spcBef>
              <a:buClr>
                <a:srgbClr val="89D0D5"/>
              </a:buClr>
              <a:buFont typeface="Wingdings"/>
              <a:buChar char=""/>
            </a:pPr>
            <a:endParaRPr sz="2000">
              <a:latin typeface="Verdana"/>
              <a:cs typeface="Verdana"/>
            </a:endParaRPr>
          </a:p>
          <a:p>
            <a:pPr marL="355600" marR="118745" indent="-343535">
              <a:lnSpc>
                <a:spcPct val="100000"/>
              </a:lnSpc>
              <a:buClr>
                <a:srgbClr val="89D0D5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Zellweger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these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conditions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represent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spectrum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overlapping features.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  <a:buClr>
                <a:srgbClr val="89D0D5"/>
              </a:buClr>
              <a:buFont typeface="Wingdings"/>
              <a:buChar char=""/>
            </a:pPr>
            <a:endParaRPr sz="20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Clr>
                <a:srgbClr val="89D0D5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Zellweger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syndrome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being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(many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affected)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infantile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Refsum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least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severe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(only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few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proteins affected)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575670" y="581611"/>
            <a:ext cx="393700" cy="43560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33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9571" y="452627"/>
            <a:ext cx="5925312" cy="55488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888482" y="6237528"/>
            <a:ext cx="58547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Scriver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CR,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Beaudet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AL,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FFFFFF"/>
                </a:solidFill>
                <a:latin typeface="Verdana"/>
                <a:cs typeface="Verdana"/>
              </a:rPr>
              <a:t>Sly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FFFFFF"/>
                </a:solidFill>
                <a:latin typeface="Verdana"/>
                <a:cs typeface="Verdana"/>
              </a:rPr>
              <a:t>WS,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al., 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eds.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Metabolic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Molecular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Bases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Inherited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Disease.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York,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FFFFFF"/>
                </a:solidFill>
                <a:latin typeface="Verdana"/>
                <a:cs typeface="Verdana"/>
              </a:rPr>
              <a:t>NY: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McGraw</a:t>
            </a:r>
            <a:r>
              <a:rPr dirty="0" sz="10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FFFFFF"/>
                </a:solidFill>
                <a:latin typeface="Verdana"/>
                <a:cs typeface="Verdana"/>
              </a:rPr>
              <a:t>Hill;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1994:2297.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06" y="42939"/>
            <a:ext cx="6215380" cy="993775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631825">
              <a:lnSpc>
                <a:spcPct val="100000"/>
              </a:lnSpc>
              <a:spcBef>
                <a:spcPts val="1045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45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00" spc="-160" b="1" i="1">
                <a:solidFill>
                  <a:srgbClr val="FFFFFF"/>
                </a:solidFill>
                <a:latin typeface="Verdana"/>
                <a:cs typeface="Verdana"/>
              </a:rPr>
              <a:t>Mucolipidosis</a:t>
            </a:r>
            <a:r>
              <a:rPr dirty="0" sz="1900" spc="-10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465" b="1" i="1">
                <a:solidFill>
                  <a:srgbClr val="FFFFFF"/>
                </a:solidFill>
                <a:latin typeface="Verdana"/>
                <a:cs typeface="Verdana"/>
              </a:rPr>
              <a:t>II(I</a:t>
            </a:r>
            <a:r>
              <a:rPr dirty="0" sz="1900" spc="-6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0" b="1" i="1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dirty="0" sz="1900" spc="-95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65" b="1" i="1">
                <a:solidFill>
                  <a:srgbClr val="FFFFFF"/>
                </a:solidFill>
                <a:latin typeface="Verdana"/>
                <a:cs typeface="Verdana"/>
              </a:rPr>
              <a:t>disease)</a:t>
            </a:r>
            <a:r>
              <a:rPr dirty="0" sz="1900" spc="-9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45" b="1" i="1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900" spc="-95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10" b="1" i="1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r>
              <a:rPr dirty="0" sz="1900" spc="-9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0" b="1" i="1">
                <a:solidFill>
                  <a:srgbClr val="FFFFFF"/>
                </a:solidFill>
                <a:latin typeface="Verdana"/>
                <a:cs typeface="Verdana"/>
              </a:rPr>
              <a:t>cell </a:t>
            </a:r>
            <a:r>
              <a:rPr dirty="0" sz="1900" spc="-90" b="1" i="1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7106" y="1438402"/>
            <a:ext cx="7642225" cy="4573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Mutations</a:t>
            </a:r>
            <a:r>
              <a:rPr dirty="0" sz="19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9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gene</a:t>
            </a:r>
            <a:r>
              <a:rPr dirty="0" sz="19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encoding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GlcNAc</a:t>
            </a:r>
            <a:r>
              <a:rPr dirty="0" sz="19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phosphotransferase</a:t>
            </a:r>
            <a:r>
              <a:rPr dirty="0" sz="19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900">
              <a:latin typeface="Verdana"/>
              <a:cs typeface="Verdana"/>
            </a:endParaRPr>
          </a:p>
          <a:p>
            <a:pPr marL="354965" marR="573405" indent="-342900">
              <a:lnSpc>
                <a:spcPct val="80000"/>
              </a:lnSpc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14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9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absence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9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Mannose-</a:t>
            </a:r>
            <a:r>
              <a:rPr dirty="0" sz="1900" spc="-215">
                <a:solidFill>
                  <a:srgbClr val="FFFFFF"/>
                </a:solidFill>
                <a:latin typeface="Verdana"/>
                <a:cs typeface="Verdana"/>
              </a:rPr>
              <a:t>6-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Phosphate</a:t>
            </a:r>
            <a:r>
              <a:rPr dirty="0" sz="19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70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dirty="0" sz="19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lysosomal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Verdana"/>
                <a:cs typeface="Verdana"/>
              </a:rPr>
              <a:t>localization</a:t>
            </a:r>
            <a:r>
              <a:rPr dirty="0" sz="1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certain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hydrolases.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Lysosomes</a:t>
            </a:r>
            <a:r>
              <a:rPr dirty="0" sz="19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lack</a:t>
            </a:r>
            <a:r>
              <a:rPr dirty="0" sz="19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9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85">
                <a:solidFill>
                  <a:srgbClr val="FFFFFF"/>
                </a:solidFill>
                <a:latin typeface="Verdana"/>
                <a:cs typeface="Verdana"/>
              </a:rPr>
              <a:t>enzymes</a:t>
            </a:r>
            <a:r>
              <a:rPr dirty="0" sz="19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dirty="0" sz="19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Verdana"/>
                <a:cs typeface="Verdana"/>
              </a:rPr>
              <a:t>seen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9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blood.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1900">
              <a:latin typeface="Verdana"/>
              <a:cs typeface="Verdana"/>
            </a:endParaRPr>
          </a:p>
          <a:p>
            <a:pPr marL="354965" marR="375285" indent="-342900">
              <a:lnSpc>
                <a:spcPts val="1820"/>
              </a:lnSpc>
              <a:tabLst>
                <a:tab pos="354965" algn="l"/>
                <a:tab pos="171132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Lysosomes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	accumulate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75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undegraded </a:t>
            </a:r>
            <a:r>
              <a:rPr dirty="0" sz="1900" spc="-30">
                <a:solidFill>
                  <a:srgbClr val="FFFFFF"/>
                </a:solidFill>
                <a:latin typeface="Verdana"/>
                <a:cs typeface="Verdana"/>
              </a:rPr>
              <a:t>molecules(oligosaccharides,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lipids,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GAGs)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65">
                <a:solidFill>
                  <a:srgbClr val="FFFFFF"/>
                </a:solidFill>
                <a:latin typeface="Verdana"/>
                <a:cs typeface="Verdana"/>
              </a:rPr>
              <a:t>forming</a:t>
            </a:r>
            <a:r>
              <a:rPr dirty="0" sz="1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inclusion bodies.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1900">
              <a:latin typeface="Verdana"/>
              <a:cs typeface="Verdana"/>
            </a:endParaRPr>
          </a:p>
          <a:p>
            <a:pPr marL="354965" marR="566420" indent="-342900">
              <a:lnSpc>
                <a:spcPts val="1820"/>
              </a:lnSpc>
              <a:tabLst>
                <a:tab pos="354965" algn="l"/>
              </a:tabLst>
            </a:pPr>
            <a:r>
              <a:rPr dirty="0" sz="1500" spc="13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5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C/F</a:t>
            </a:r>
            <a:r>
              <a:rPr dirty="0" sz="19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4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9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Hepatomegaly,</a:t>
            </a:r>
            <a:r>
              <a:rPr dirty="0" sz="19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Verdana"/>
                <a:cs typeface="Verdana"/>
              </a:rPr>
              <a:t>splenomegaly,</a:t>
            </a:r>
            <a:r>
              <a:rPr dirty="0" sz="19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85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dirty="0" sz="19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9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grow</a:t>
            </a:r>
            <a:r>
              <a:rPr dirty="0" sz="19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develop,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Recurrent</a:t>
            </a:r>
            <a:r>
              <a:rPr dirty="0" sz="1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respiratory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tract</a:t>
            </a:r>
            <a:r>
              <a:rPr dirty="0" sz="1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Verdana"/>
                <a:cs typeface="Verdana"/>
              </a:rPr>
              <a:t>infection,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Congestive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cardiac</a:t>
            </a:r>
            <a:r>
              <a:rPr dirty="0" sz="19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7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dirty="0" sz="19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Recurrent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90">
                <a:solidFill>
                  <a:srgbClr val="FFFFFF"/>
                </a:solidFill>
                <a:latin typeface="Verdana"/>
                <a:cs typeface="Verdana"/>
              </a:rPr>
              <a:t>respiratory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tract 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infection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before</a:t>
            </a:r>
            <a:r>
              <a:rPr dirty="0" sz="1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7th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dirty="0" sz="1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life.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34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3295" y="1219200"/>
            <a:ext cx="3919728" cy="46101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149590" y="5995212"/>
            <a:ext cx="391604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Ref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Jules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9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Leroy,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Chapter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FFFFFF"/>
                </a:solidFill>
                <a:latin typeface="Verdana"/>
                <a:cs typeface="Verdana"/>
              </a:rPr>
              <a:t>103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Oligosaccharidoses: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Disorders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Allied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Oligosaccharidoses,Editor(s):</a:t>
            </a:r>
            <a:r>
              <a:rPr dirty="0" sz="10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David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Rimoin,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Reed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Pyeritz,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Bruce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Korf,Emery</a:t>
            </a:r>
            <a:r>
              <a:rPr dirty="0" sz="10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Rimoin's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Principles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Practice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of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Genetics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Verdana"/>
                <a:cs typeface="Verdana"/>
              </a:rPr>
              <a:t>(Sixth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Edition),Academic</a:t>
            </a:r>
            <a:r>
              <a:rPr dirty="0" sz="10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Press,2013,Pages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1- </a:t>
            </a:r>
            <a:r>
              <a:rPr dirty="0" sz="1000" spc="-120">
                <a:solidFill>
                  <a:srgbClr val="FFFFFF"/>
                </a:solidFill>
                <a:latin typeface="Verdana"/>
                <a:cs typeface="Verdana"/>
              </a:rPr>
              <a:t>51,ISBN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9780123838346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624" y="5925"/>
            <a:ext cx="3180715" cy="1033144"/>
          </a:xfrm>
          <a:prstGeom prst="rect"/>
        </p:spPr>
        <p:txBody>
          <a:bodyPr wrap="square" lIns="0" tIns="144780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140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54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2000" spc="-240" b="1" i="1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dirty="0" sz="2000" spc="-13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 b="1" i="1">
                <a:solidFill>
                  <a:srgbClr val="FFFFFF"/>
                </a:solidFill>
                <a:latin typeface="Verdana"/>
                <a:cs typeface="Verdana"/>
              </a:rPr>
              <a:t>Hyperoxaluria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8624" y="1570989"/>
            <a:ext cx="6273800" cy="3277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126364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197612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Enzyme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Alanine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Glyoxalate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aminotransferase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seen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mitochondria,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instead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85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normal peroxisomal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location.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  <a:tab pos="2526665" algn="l"/>
                <a:tab pos="3317875" algn="l"/>
                <a:tab pos="5140960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Inactive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enzyme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pool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glyoxalate,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excess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	production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oxalate.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Patients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suffer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neprolithiasis,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renal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colic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hematuria.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35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728" y="1141475"/>
            <a:ext cx="5081016" cy="501548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28624" y="5381650"/>
            <a:ext cx="11389995" cy="144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Extrarenal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oxalosis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seen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heart,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Verdana"/>
                <a:cs typeface="Verdana"/>
              </a:rPr>
              <a:t>blood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vessels,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bone.</a:t>
            </a:r>
            <a:endParaRPr sz="2000">
              <a:latin typeface="Verdana"/>
              <a:cs typeface="Verdana"/>
            </a:endParaRPr>
          </a:p>
          <a:p>
            <a:pPr marL="5174615" marR="5080">
              <a:lnSpc>
                <a:spcPct val="100000"/>
              </a:lnSpc>
              <a:spcBef>
                <a:spcPts val="1555"/>
              </a:spcBef>
            </a:pP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Garrelfs,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Sander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FFFFFF"/>
                </a:solidFill>
                <a:latin typeface="Verdana"/>
                <a:cs typeface="Verdana"/>
              </a:rPr>
              <a:t>F.;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Harskamp,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Dewi;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Peters-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Sengers,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FFFFFF"/>
                </a:solidFill>
                <a:latin typeface="Verdana"/>
                <a:cs typeface="Verdana"/>
              </a:rPr>
              <a:t>Hessel;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Akker,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Chris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H.P.; 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Wanders,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Ronald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J.A.;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Wijburg,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FFFFFF"/>
                </a:solidFill>
                <a:latin typeface="Verdana"/>
                <a:cs typeface="Verdana"/>
              </a:rPr>
              <a:t>Frits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FFFFFF"/>
                </a:solidFill>
                <a:latin typeface="Verdana"/>
                <a:cs typeface="Verdana"/>
              </a:rPr>
              <a:t>A.;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Goudoever,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Johannes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40">
                <a:solidFill>
                  <a:srgbClr val="FFFFFF"/>
                </a:solidFill>
                <a:latin typeface="Verdana"/>
                <a:cs typeface="Verdana"/>
              </a:rPr>
              <a:t>B.;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Groothoff,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Verdana"/>
                <a:cs typeface="Verdana"/>
              </a:rPr>
              <a:t>Jaap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FFFFFF"/>
                </a:solidFill>
                <a:latin typeface="Verdana"/>
                <a:cs typeface="Verdana"/>
              </a:rPr>
              <a:t>W.;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Schierbeek, </a:t>
            </a:r>
            <a:r>
              <a:rPr dirty="0" sz="1000" spc="-70">
                <a:solidFill>
                  <a:srgbClr val="FFFFFF"/>
                </a:solidFill>
                <a:latin typeface="Verdana"/>
                <a:cs typeface="Verdana"/>
              </a:rPr>
              <a:t>Henk;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Oosterveld,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Michiel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Verdana"/>
                <a:cs typeface="Verdana"/>
              </a:rPr>
              <a:t>J.S..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Endogenous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Oxalate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Production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Hyperoxaluria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Type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Patients.</a:t>
            </a:r>
            <a:r>
              <a:rPr dirty="0" sz="1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JASN</a:t>
            </a:r>
            <a:r>
              <a:rPr dirty="0" sz="10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FFFFFF"/>
                </a:solidFill>
                <a:latin typeface="Verdana"/>
                <a:cs typeface="Verdana"/>
              </a:rPr>
              <a:t>32(12):p</a:t>
            </a:r>
            <a:r>
              <a:rPr dirty="0" sz="10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FFFFFF"/>
                </a:solidFill>
                <a:latin typeface="Verdana"/>
                <a:cs typeface="Verdana"/>
              </a:rPr>
              <a:t>3175-</a:t>
            </a:r>
            <a:r>
              <a:rPr dirty="0" sz="1000" spc="-95">
                <a:solidFill>
                  <a:srgbClr val="FFFFFF"/>
                </a:solidFill>
                <a:latin typeface="Verdana"/>
                <a:cs typeface="Verdana"/>
              </a:rPr>
              <a:t>3186,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December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FFFFFF"/>
                </a:solidFill>
                <a:latin typeface="Verdana"/>
                <a:cs typeface="Verdana"/>
              </a:rPr>
              <a:t>2021.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215">
                <a:solidFill>
                  <a:srgbClr val="FFFFFF"/>
                </a:solidFill>
                <a:latin typeface="Verdana"/>
                <a:cs typeface="Verdana"/>
              </a:rPr>
              <a:t>|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FFFFFF"/>
                </a:solidFill>
                <a:latin typeface="Verdana"/>
                <a:cs typeface="Verdana"/>
              </a:rPr>
              <a:t>DOI: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10.1681/ASN.2021060729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704" y="207340"/>
            <a:ext cx="29857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45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24001" y="827379"/>
            <a:ext cx="10529570" cy="119062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2000" spc="-135" b="1" i="1">
                <a:solidFill>
                  <a:srgbClr val="FFFFFF"/>
                </a:solidFill>
                <a:latin typeface="Verdana"/>
                <a:cs typeface="Verdana"/>
              </a:rPr>
              <a:t>Cystic</a:t>
            </a:r>
            <a:r>
              <a:rPr dirty="0" sz="2000" spc="-12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4" b="1" i="1">
                <a:solidFill>
                  <a:srgbClr val="FFFFFF"/>
                </a:solidFill>
                <a:latin typeface="Verdana"/>
                <a:cs typeface="Verdana"/>
              </a:rPr>
              <a:t>fibrosis</a:t>
            </a: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985"/>
              </a:spcBef>
              <a:tabLst>
                <a:tab pos="354965" algn="l"/>
                <a:tab pos="850582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Due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mutation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Cystic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fibrosis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transmembrane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regulator(CFTR)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gene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resulting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in improper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localization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proteins,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4001" y="2550922"/>
            <a:ext cx="10786110" cy="38373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Affects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produce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sweat,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mucus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digestive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juices.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4965" marR="154305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Mutation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disrupts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function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chloride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channel,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preventing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usual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flow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chloride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water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cells.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Very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high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sweat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25">
                <a:solidFill>
                  <a:srgbClr val="FFFFFF"/>
                </a:solidFill>
                <a:latin typeface="Verdana"/>
                <a:cs typeface="Verdana"/>
              </a:rPr>
              <a:t>(&gt;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Verdana"/>
                <a:cs typeface="Verdana"/>
              </a:rPr>
              <a:t>60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mmol/L)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Due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excessive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excretion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chloride,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body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makes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thick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sticky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mucus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instead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thin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watery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mucus.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thick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mucus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clogs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blocks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tubes</a:t>
            </a:r>
            <a:r>
              <a:rPr dirty="0" sz="20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ducts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resulting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Verdana"/>
                <a:cs typeface="Verdana"/>
              </a:rPr>
              <a:t>damage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lungs,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digestive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organs.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36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117" y="118995"/>
            <a:ext cx="3750945" cy="1065530"/>
          </a:xfrm>
          <a:prstGeom prst="rect"/>
        </p:spPr>
        <p:txBody>
          <a:bodyPr wrap="square" lIns="0" tIns="164465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295"/>
              </a:spcBef>
            </a:pPr>
            <a:r>
              <a:rPr dirty="0" sz="3200" spc="-10">
                <a:solidFill>
                  <a:srgbClr val="FF0000"/>
                </a:solidFill>
              </a:rPr>
              <a:t>Clinical</a:t>
            </a:r>
            <a:r>
              <a:rPr dirty="0" sz="3200" spc="-254">
                <a:solidFill>
                  <a:srgbClr val="FF0000"/>
                </a:solidFill>
              </a:rPr>
              <a:t> </a:t>
            </a:r>
            <a:r>
              <a:rPr dirty="0" sz="3200" spc="40">
                <a:solidFill>
                  <a:srgbClr val="FF0000"/>
                </a:solidFill>
              </a:rPr>
              <a:t>Aspect</a:t>
            </a:r>
            <a:endParaRPr sz="3200"/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2000" spc="-190" b="1" i="1">
                <a:solidFill>
                  <a:srgbClr val="FFFFFF"/>
                </a:solidFill>
                <a:latin typeface="Verdana"/>
                <a:cs typeface="Verdana"/>
              </a:rPr>
              <a:t>Familial</a:t>
            </a:r>
            <a:r>
              <a:rPr dirty="0" sz="2000" spc="-12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65" b="1" i="1">
                <a:solidFill>
                  <a:srgbClr val="FFFFFF"/>
                </a:solidFill>
                <a:latin typeface="Verdana"/>
                <a:cs typeface="Verdana"/>
              </a:rPr>
              <a:t>Hypercholesterolemia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/>
              <a:t>Due</a:t>
            </a:r>
            <a:r>
              <a:rPr dirty="0" spc="-145"/>
              <a:t> </a:t>
            </a:r>
            <a:r>
              <a:rPr dirty="0"/>
              <a:t>to</a:t>
            </a:r>
            <a:r>
              <a:rPr dirty="0" spc="-145"/>
              <a:t> </a:t>
            </a:r>
            <a:r>
              <a:rPr dirty="0"/>
              <a:t>deficient</a:t>
            </a:r>
            <a:r>
              <a:rPr dirty="0" spc="-135"/>
              <a:t> </a:t>
            </a:r>
            <a:r>
              <a:rPr dirty="0" spc="-85"/>
              <a:t>transport</a:t>
            </a:r>
            <a:r>
              <a:rPr dirty="0" spc="-165"/>
              <a:t> </a:t>
            </a:r>
            <a:r>
              <a:rPr dirty="0" spc="-10"/>
              <a:t>signals.</a:t>
            </a:r>
            <a:endParaRPr sz="1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</a:p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pc="-160"/>
              <a:t>LDL</a:t>
            </a:r>
            <a:r>
              <a:rPr dirty="0" spc="-130"/>
              <a:t> </a:t>
            </a:r>
            <a:r>
              <a:rPr dirty="0"/>
              <a:t>receptor</a:t>
            </a:r>
            <a:r>
              <a:rPr dirty="0" spc="-175"/>
              <a:t> </a:t>
            </a:r>
            <a:r>
              <a:rPr dirty="0" spc="70"/>
              <a:t>defect</a:t>
            </a:r>
            <a:r>
              <a:rPr dirty="0" spc="-135"/>
              <a:t> </a:t>
            </a:r>
            <a:r>
              <a:rPr dirty="0" spc="-150"/>
              <a:t>results</a:t>
            </a:r>
            <a:r>
              <a:rPr dirty="0" spc="-160"/>
              <a:t> </a:t>
            </a:r>
            <a:r>
              <a:rPr dirty="0" spc="-105"/>
              <a:t>in</a:t>
            </a:r>
            <a:r>
              <a:rPr dirty="0" spc="-125"/>
              <a:t> </a:t>
            </a:r>
            <a:r>
              <a:rPr dirty="0" spc="-45"/>
              <a:t>high</a:t>
            </a:r>
            <a:r>
              <a:rPr dirty="0" spc="-110"/>
              <a:t> </a:t>
            </a:r>
            <a:r>
              <a:rPr dirty="0" spc="-160"/>
              <a:t>LDL</a:t>
            </a:r>
            <a:r>
              <a:rPr dirty="0" spc="-130"/>
              <a:t> </a:t>
            </a:r>
            <a:r>
              <a:rPr dirty="0" spc="-70"/>
              <a:t>levels</a:t>
            </a:r>
            <a:r>
              <a:rPr dirty="0" spc="-175"/>
              <a:t> </a:t>
            </a:r>
            <a:r>
              <a:rPr dirty="0" spc="-25"/>
              <a:t>in </a:t>
            </a:r>
            <a:r>
              <a:rPr dirty="0" spc="-10"/>
              <a:t>plasma.</a:t>
            </a:r>
            <a:endParaRPr sz="1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/>
              <a:t>Receptor</a:t>
            </a:r>
            <a:r>
              <a:rPr dirty="0" spc="-80"/>
              <a:t> </a:t>
            </a:r>
            <a:r>
              <a:rPr dirty="0" spc="-10"/>
              <a:t>deficiency.</a:t>
            </a:r>
            <a:endParaRPr sz="1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985"/>
              </a:spcBef>
            </a:pPr>
          </a:p>
          <a:p>
            <a:pPr marL="354965" marR="58419" indent="-3429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u="sng" spc="-16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Receptor</a:t>
            </a:r>
            <a:r>
              <a:rPr dirty="0" u="sng" spc="-13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14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does</a:t>
            </a:r>
            <a:r>
              <a:rPr dirty="0" u="sng" spc="-114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22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not</a:t>
            </a:r>
            <a:r>
              <a:rPr dirty="0" u="sng" spc="-11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12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reach</a:t>
            </a:r>
            <a:r>
              <a:rPr dirty="0" u="sng" spc="-11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204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target</a:t>
            </a:r>
            <a:r>
              <a:rPr dirty="0" u="sng" spc="-9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17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membrane</a:t>
            </a:r>
            <a:r>
              <a:rPr dirty="0" u="sng" spc="-12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4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of</a:t>
            </a:r>
            <a:r>
              <a:rPr dirty="0" u="none" spc="-45" b="1" i="1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dirty="0" u="sng" spc="-20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liver</a:t>
            </a:r>
            <a:r>
              <a:rPr dirty="0" u="sng" spc="-13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12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and</a:t>
            </a:r>
            <a:r>
              <a:rPr dirty="0" u="sng" spc="-10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17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peripheral</a:t>
            </a:r>
            <a:r>
              <a:rPr dirty="0" u="sng" spc="-12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pc="-114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tissues.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/>
              <a:t>Defective</a:t>
            </a:r>
            <a:r>
              <a:rPr dirty="0" spc="-170"/>
              <a:t> </a:t>
            </a:r>
            <a:r>
              <a:rPr dirty="0" spc="-10"/>
              <a:t>binding</a:t>
            </a:r>
            <a:r>
              <a:rPr dirty="0" spc="-100"/>
              <a:t>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254"/>
              <a:t>B-</a:t>
            </a:r>
            <a:r>
              <a:rPr dirty="0" spc="-170"/>
              <a:t>100</a:t>
            </a:r>
            <a:r>
              <a:rPr dirty="0" spc="-125"/>
              <a:t> </a:t>
            </a:r>
            <a:r>
              <a:rPr dirty="0"/>
              <a:t>to</a:t>
            </a:r>
            <a:r>
              <a:rPr dirty="0" spc="-130"/>
              <a:t> </a:t>
            </a:r>
            <a:r>
              <a:rPr dirty="0" spc="-160"/>
              <a:t>LDL</a:t>
            </a:r>
            <a:r>
              <a:rPr dirty="0" spc="-120"/>
              <a:t> </a:t>
            </a:r>
            <a:r>
              <a:rPr dirty="0" spc="-10"/>
              <a:t>receptor.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37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3323" y="1182624"/>
            <a:ext cx="5273039" cy="468020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954139" y="6065926"/>
            <a:ext cx="50952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Yuan,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George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Wang,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Jian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Hegele,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Robert.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Verdana"/>
                <a:cs typeface="Verdana"/>
              </a:rPr>
              <a:t>(2006).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Heterozygous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familial 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hypercholesterolemia: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underrecognized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early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cardiovascular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disease. </a:t>
            </a:r>
            <a:r>
              <a:rPr dirty="0" sz="1000" spc="55">
                <a:solidFill>
                  <a:srgbClr val="FFFFFF"/>
                </a:solidFill>
                <a:latin typeface="Verdana"/>
                <a:cs typeface="Verdana"/>
              </a:rPr>
              <a:t>CMAJ</a:t>
            </a:r>
            <a:r>
              <a:rPr dirty="0" sz="10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Canadian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Association</a:t>
            </a:r>
            <a:r>
              <a:rPr dirty="0" sz="10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journal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2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journal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l'Association</a:t>
            </a:r>
            <a:r>
              <a:rPr dirty="0" sz="10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medicale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canadienne.</a:t>
            </a:r>
            <a:r>
              <a:rPr dirty="0" sz="1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Verdana"/>
                <a:cs typeface="Verdana"/>
              </a:rPr>
              <a:t>174.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FFFFFF"/>
                </a:solidFill>
                <a:latin typeface="Verdana"/>
                <a:cs typeface="Verdana"/>
              </a:rPr>
              <a:t>1124-</a:t>
            </a:r>
            <a:r>
              <a:rPr dirty="0" sz="1000" spc="-90">
                <a:solidFill>
                  <a:srgbClr val="FFFFFF"/>
                </a:solidFill>
                <a:latin typeface="Verdana"/>
                <a:cs typeface="Verdana"/>
              </a:rPr>
              <a:t>9.</a:t>
            </a:r>
            <a:r>
              <a:rPr dirty="0" sz="1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10.1503/cmaj.051313.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59" y="170180"/>
            <a:ext cx="2702560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0">
                <a:solidFill>
                  <a:srgbClr val="FF0000"/>
                </a:solidFill>
              </a:rPr>
              <a:t>Clinical</a:t>
            </a:r>
            <a:r>
              <a:rPr dirty="0" sz="2900" spc="-260">
                <a:solidFill>
                  <a:srgbClr val="FF0000"/>
                </a:solidFill>
              </a:rPr>
              <a:t> </a:t>
            </a:r>
            <a:r>
              <a:rPr dirty="0" sz="2900" spc="-10">
                <a:solidFill>
                  <a:srgbClr val="FF0000"/>
                </a:solidFill>
              </a:rPr>
              <a:t>Aspect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643534" y="844422"/>
            <a:ext cx="21069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54" b="1" i="1">
                <a:solidFill>
                  <a:srgbClr val="FFFFFF"/>
                </a:solidFill>
                <a:latin typeface="Verdana"/>
                <a:cs typeface="Verdana"/>
              </a:rPr>
              <a:t>Prion</a:t>
            </a:r>
            <a:r>
              <a:rPr dirty="0" sz="2000" spc="-130" b="1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80" b="1" i="1">
                <a:solidFill>
                  <a:srgbClr val="FFFFFF"/>
                </a:solidFill>
                <a:latin typeface="Verdana"/>
                <a:cs typeface="Verdana"/>
              </a:rPr>
              <a:t>Diseases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376" y="3756405"/>
            <a:ext cx="320039" cy="3032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43534" y="1273886"/>
            <a:ext cx="10523855" cy="4523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AKA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spongiform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encephalopathies,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transmissible,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fatal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neurological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degenerative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diseases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caused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obnoxious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aggregates.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Creutzfeldt-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Jakob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kuru.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  <a:buClr>
                <a:srgbClr val="89D0D5"/>
              </a:buClr>
              <a:buFont typeface="Arial"/>
              <a:buChar char="•"/>
            </a:pP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Prion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certain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changes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three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dimensional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structures.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286760" algn="l"/>
              </a:tabLst>
            </a:pP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Major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replacement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000" spc="-27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helix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β-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sheets.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0"/>
              </a:spcBef>
              <a:buClr>
                <a:srgbClr val="89D0D5"/>
              </a:buClr>
              <a:buFont typeface="Arial"/>
              <a:buChar char="•"/>
            </a:pP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Forming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abnormal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isoform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called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prion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protein-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cellular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(PrPC).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-22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abnormal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conformation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makes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it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resistant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proteolytic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enzymes.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highly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infectious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nature.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92964"/>
            <a:ext cx="5204460" cy="60487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75670" y="581611"/>
            <a:ext cx="393700" cy="43560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39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2223" y="92964"/>
            <a:ext cx="6326124" cy="604875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3936" y="6244538"/>
            <a:ext cx="415544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Ref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Paudyal,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Anuja</a:t>
            </a:r>
            <a:r>
              <a:rPr dirty="0" sz="10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Gillock,</a:t>
            </a: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Eric. </a:t>
            </a:r>
            <a:r>
              <a:rPr dirty="0" sz="1000" spc="-100">
                <a:solidFill>
                  <a:srgbClr val="FFFFFF"/>
                </a:solidFill>
                <a:latin typeface="Verdana"/>
                <a:cs typeface="Verdana"/>
              </a:rPr>
              <a:t>(2017).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FFFFFF"/>
                </a:solidFill>
                <a:latin typeface="Verdana"/>
                <a:cs typeface="Verdana"/>
              </a:rPr>
              <a:t>FHSU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Scholars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Repository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Polymorphism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PrPC</a:t>
            </a:r>
            <a:r>
              <a:rPr dirty="0" sz="1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Verdana"/>
                <a:cs typeface="Verdana"/>
              </a:rPr>
              <a:t>Prion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Gene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Verdana"/>
                <a:cs typeface="Verdana"/>
              </a:rPr>
              <a:t>Pigs.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FFFFFF"/>
                </a:solidFill>
                <a:latin typeface="Verdana"/>
                <a:cs typeface="Verdana"/>
              </a:rPr>
              <a:t>10.13140/RG.2.2.12822.86089.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23228" y="6552386"/>
            <a:ext cx="56019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000" spc="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8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000" spc="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https://medium.com/@bagwe.aditya05/creutzfeldt-</a:t>
            </a:r>
            <a:r>
              <a:rPr dirty="0" sz="1000" spc="-4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jakob-disease-</a:t>
            </a:r>
            <a:r>
              <a:rPr dirty="0" sz="1000" spc="-3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cjd-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125ba6dce1e5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6757"/>
            <a:ext cx="13563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60"/>
              <a:t>Sorting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1228344"/>
            <a:ext cx="4061460" cy="32781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1990" y="6159500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4484" y="1228344"/>
            <a:ext cx="7351775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678" y="479806"/>
            <a:ext cx="9210040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>
                <a:solidFill>
                  <a:srgbClr val="FFFFFF"/>
                </a:solidFill>
              </a:rPr>
              <a:t>Many</a:t>
            </a:r>
            <a:r>
              <a:rPr dirty="0" sz="2000" spc="-100">
                <a:solidFill>
                  <a:srgbClr val="FFFFFF"/>
                </a:solidFill>
              </a:rPr>
              <a:t> </a:t>
            </a:r>
            <a:r>
              <a:rPr dirty="0" sz="2000" spc="-45">
                <a:solidFill>
                  <a:srgbClr val="FFFFFF"/>
                </a:solidFill>
              </a:rPr>
              <a:t>other</a:t>
            </a:r>
            <a:r>
              <a:rPr dirty="0" sz="2000" spc="-120">
                <a:solidFill>
                  <a:srgbClr val="FFFFFF"/>
                </a:solidFill>
              </a:rPr>
              <a:t> </a:t>
            </a:r>
            <a:r>
              <a:rPr dirty="0" sz="2000" spc="-70">
                <a:solidFill>
                  <a:srgbClr val="FFFFFF"/>
                </a:solidFill>
              </a:rPr>
              <a:t>mutations</a:t>
            </a:r>
            <a:r>
              <a:rPr dirty="0" sz="2000" spc="-110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affecting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25">
                <a:solidFill>
                  <a:srgbClr val="FFFFFF"/>
                </a:solidFill>
              </a:rPr>
              <a:t>folding</a:t>
            </a:r>
            <a:r>
              <a:rPr dirty="0" sz="2000" spc="-85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of</a:t>
            </a:r>
            <a:r>
              <a:rPr dirty="0" sz="2000" spc="-100">
                <a:solidFill>
                  <a:srgbClr val="FFFFFF"/>
                </a:solidFill>
              </a:rPr>
              <a:t> </a:t>
            </a:r>
            <a:r>
              <a:rPr dirty="0" sz="2000" spc="-75">
                <a:solidFill>
                  <a:srgbClr val="FFFFFF"/>
                </a:solidFill>
              </a:rPr>
              <a:t>proteins</a:t>
            </a:r>
            <a:r>
              <a:rPr dirty="0" sz="2000" spc="-110">
                <a:solidFill>
                  <a:srgbClr val="FFFFFF"/>
                </a:solidFill>
              </a:rPr>
              <a:t> </a:t>
            </a:r>
            <a:r>
              <a:rPr dirty="0" sz="2000" spc="70">
                <a:solidFill>
                  <a:srgbClr val="FFFFFF"/>
                </a:solidFill>
              </a:rPr>
              <a:t>and</a:t>
            </a:r>
            <a:r>
              <a:rPr dirty="0" sz="2000" spc="-95">
                <a:solidFill>
                  <a:srgbClr val="FFFFFF"/>
                </a:solidFill>
              </a:rPr>
              <a:t> their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25">
                <a:solidFill>
                  <a:srgbClr val="FFFFFF"/>
                </a:solidFill>
              </a:rPr>
              <a:t>intracellular </a:t>
            </a:r>
            <a:r>
              <a:rPr dirty="0" sz="2000" spc="-85">
                <a:solidFill>
                  <a:srgbClr val="FFFFFF"/>
                </a:solidFill>
              </a:rPr>
              <a:t>transport</a:t>
            </a:r>
            <a:r>
              <a:rPr dirty="0" sz="2000" spc="-135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to</a:t>
            </a:r>
            <a:r>
              <a:rPr dirty="0" sz="2000" spc="-105">
                <a:solidFill>
                  <a:srgbClr val="FFFFFF"/>
                </a:solidFill>
              </a:rPr>
              <a:t> </a:t>
            </a:r>
            <a:r>
              <a:rPr dirty="0" sz="2000" spc="-85">
                <a:solidFill>
                  <a:srgbClr val="FFFFFF"/>
                </a:solidFill>
              </a:rPr>
              <a:t>various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40">
                <a:solidFill>
                  <a:srgbClr val="FFFFFF"/>
                </a:solidFill>
              </a:rPr>
              <a:t>organelles</a:t>
            </a:r>
            <a:r>
              <a:rPr dirty="0" sz="2000" spc="-110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have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70">
                <a:solidFill>
                  <a:srgbClr val="FFFFFF"/>
                </a:solidFill>
              </a:rPr>
              <a:t>been</a:t>
            </a:r>
            <a:r>
              <a:rPr dirty="0" sz="2000" spc="-110">
                <a:solidFill>
                  <a:srgbClr val="FFFFFF"/>
                </a:solidFill>
              </a:rPr>
              <a:t> </a:t>
            </a:r>
            <a:r>
              <a:rPr dirty="0" sz="2000" spc="-35">
                <a:solidFill>
                  <a:srgbClr val="FFFFFF"/>
                </a:solidFill>
              </a:rPr>
              <a:t>reported,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including </a:t>
            </a:r>
            <a:r>
              <a:rPr dirty="0" sz="2000">
                <a:solidFill>
                  <a:srgbClr val="FFFFFF"/>
                </a:solidFill>
              </a:rPr>
              <a:t>neurodegenerative</a:t>
            </a:r>
            <a:r>
              <a:rPr dirty="0" sz="2000" spc="-160">
                <a:solidFill>
                  <a:srgbClr val="FFFFFF"/>
                </a:solidFill>
              </a:rPr>
              <a:t> </a:t>
            </a:r>
            <a:r>
              <a:rPr dirty="0" sz="2000" spc="-95">
                <a:solidFill>
                  <a:srgbClr val="FFFFFF"/>
                </a:solidFill>
              </a:rPr>
              <a:t>disorders</a:t>
            </a:r>
            <a:r>
              <a:rPr dirty="0" sz="2000" spc="-105">
                <a:solidFill>
                  <a:srgbClr val="FFFFFF"/>
                </a:solidFill>
              </a:rPr>
              <a:t> </a:t>
            </a:r>
            <a:r>
              <a:rPr dirty="0" sz="2000" spc="-35">
                <a:solidFill>
                  <a:srgbClr val="FFFFFF"/>
                </a:solidFill>
              </a:rPr>
              <a:t>such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60">
                <a:solidFill>
                  <a:srgbClr val="FFFFFF"/>
                </a:solidFill>
              </a:rPr>
              <a:t>as</a:t>
            </a:r>
            <a:r>
              <a:rPr dirty="0" sz="2000" spc="-120">
                <a:solidFill>
                  <a:srgbClr val="FFFFFF"/>
                </a:solidFill>
              </a:rPr>
              <a:t> </a:t>
            </a:r>
            <a:r>
              <a:rPr dirty="0" sz="2000" spc="-70">
                <a:solidFill>
                  <a:srgbClr val="FFFFFF"/>
                </a:solidFill>
              </a:rPr>
              <a:t>Alzheimer</a:t>
            </a:r>
            <a:r>
              <a:rPr dirty="0" sz="2000" spc="-155">
                <a:solidFill>
                  <a:srgbClr val="FFFFFF"/>
                </a:solidFill>
              </a:rPr>
              <a:t> </a:t>
            </a:r>
            <a:r>
              <a:rPr dirty="0" sz="2000" spc="-55">
                <a:solidFill>
                  <a:srgbClr val="FFFFFF"/>
                </a:solidFill>
              </a:rPr>
              <a:t>disease,</a:t>
            </a:r>
            <a:r>
              <a:rPr dirty="0" sz="2000" spc="-135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Huntington </a:t>
            </a:r>
            <a:r>
              <a:rPr dirty="0" sz="2000" spc="-35">
                <a:solidFill>
                  <a:srgbClr val="FFFFFF"/>
                </a:solidFill>
              </a:rPr>
              <a:t>disease</a:t>
            </a:r>
            <a:r>
              <a:rPr dirty="0" sz="2000" spc="-140">
                <a:solidFill>
                  <a:srgbClr val="FFFFFF"/>
                </a:solidFill>
              </a:rPr>
              <a:t> </a:t>
            </a:r>
            <a:r>
              <a:rPr dirty="0" sz="2000" spc="70">
                <a:solidFill>
                  <a:srgbClr val="FFFFFF"/>
                </a:solidFill>
              </a:rPr>
              <a:t>and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85">
                <a:solidFill>
                  <a:srgbClr val="FFFFFF"/>
                </a:solidFill>
              </a:rPr>
              <a:t>Parkinson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disease.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2678" y="1825879"/>
            <a:ext cx="9505315" cy="3583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elucidation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causes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conformational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disorders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contributed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significantly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understanding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molecular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pathology.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“diseases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proteostasis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deficiency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"has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applied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diseases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Verdana"/>
                <a:cs typeface="Verdana"/>
              </a:rPr>
              <a:t>due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misfolding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Proteostasis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composite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word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derived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homeostasis.</a:t>
            </a:r>
            <a:endParaRPr sz="2000">
              <a:latin typeface="Verdana"/>
              <a:cs typeface="Verdana"/>
            </a:endParaRPr>
          </a:p>
          <a:p>
            <a:pPr marL="354965" marR="2286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proteostasis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due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Verdana"/>
                <a:cs typeface="Verdana"/>
              </a:rPr>
              <a:t>balance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many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factors,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synthesis,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folding,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trafficking,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aggregation,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degradation.</a:t>
            </a:r>
            <a:endParaRPr sz="2000">
              <a:latin typeface="Verdana"/>
              <a:cs typeface="Verdana"/>
            </a:endParaRPr>
          </a:p>
          <a:p>
            <a:pPr marL="354965" marR="64135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120">
                <a:solidFill>
                  <a:srgbClr val="89D0D5"/>
                </a:solidFill>
                <a:latin typeface="DejaVu Sans"/>
                <a:cs typeface="DejaVu Sans"/>
              </a:rPr>
              <a:t>▶</a:t>
            </a:r>
            <a:r>
              <a:rPr dirty="0" sz="1600">
                <a:solidFill>
                  <a:srgbClr val="89D0D5"/>
                </a:solidFill>
                <a:latin typeface="DejaVu Sans"/>
                <a:cs typeface="DejaVu Sans"/>
              </a:rPr>
              <a:t>	</a:t>
            </a:r>
            <a:r>
              <a:rPr dirty="0" sz="2000" spc="-235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disturbed</a:t>
            </a:r>
            <a:r>
              <a:rPr dirty="0" sz="20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(e.g.,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mutation,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aging,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85">
                <a:solidFill>
                  <a:srgbClr val="FFFFFF"/>
                </a:solidFill>
                <a:latin typeface="Verdana"/>
                <a:cs typeface="Verdana"/>
              </a:rPr>
              <a:t>stress,</a:t>
            </a:r>
            <a:r>
              <a:rPr dirty="0" sz="20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2000" spc="-165">
                <a:solidFill>
                  <a:srgbClr val="FFFFFF"/>
                </a:solidFill>
                <a:latin typeface="Verdana"/>
                <a:cs typeface="Verdana"/>
              </a:rPr>
              <a:t>injury),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variety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disorders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occur,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depending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particular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involved.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40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001" y="158629"/>
            <a:ext cx="9245600" cy="899160"/>
          </a:xfrm>
          <a:prstGeom prst="rect"/>
        </p:spPr>
        <p:txBody>
          <a:bodyPr wrap="square" lIns="0" tIns="622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3200" spc="-50"/>
              <a:t>Summary</a:t>
            </a:r>
            <a:endParaRPr sz="3200"/>
          </a:p>
          <a:p>
            <a:pPr marL="1065530">
              <a:lnSpc>
                <a:spcPct val="100000"/>
              </a:lnSpc>
              <a:spcBef>
                <a:spcPts val="244"/>
              </a:spcBef>
            </a:pPr>
            <a:r>
              <a:rPr dirty="0" sz="2000" spc="-85">
                <a:solidFill>
                  <a:srgbClr val="FFFFFF"/>
                </a:solidFill>
              </a:rPr>
              <a:t>Signal</a:t>
            </a:r>
            <a:r>
              <a:rPr dirty="0" sz="2000" spc="-114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sequences</a:t>
            </a:r>
            <a:r>
              <a:rPr dirty="0" sz="2000" spc="-160">
                <a:solidFill>
                  <a:srgbClr val="FFFFFF"/>
                </a:solidFill>
              </a:rPr>
              <a:t> </a:t>
            </a:r>
            <a:r>
              <a:rPr dirty="0" sz="2000" spc="-365">
                <a:solidFill>
                  <a:srgbClr val="FFFFFF"/>
                </a:solidFill>
              </a:rPr>
              <a:t>:</a:t>
            </a:r>
            <a:r>
              <a:rPr dirty="0" sz="2000" spc="-120">
                <a:solidFill>
                  <a:srgbClr val="FFFFFF"/>
                </a:solidFill>
              </a:rPr>
              <a:t> </a:t>
            </a:r>
            <a:r>
              <a:rPr dirty="0" sz="2000" spc="-60">
                <a:solidFill>
                  <a:srgbClr val="FFFFFF"/>
                </a:solidFill>
              </a:rPr>
              <a:t>targets</a:t>
            </a:r>
            <a:r>
              <a:rPr dirty="0" sz="2000" spc="-165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the</a:t>
            </a:r>
            <a:r>
              <a:rPr dirty="0" sz="2000" spc="-140">
                <a:solidFill>
                  <a:srgbClr val="FFFFFF"/>
                </a:solidFill>
              </a:rPr>
              <a:t> </a:t>
            </a:r>
            <a:r>
              <a:rPr dirty="0" sz="2000" spc="-75">
                <a:solidFill>
                  <a:srgbClr val="FFFFFF"/>
                </a:solidFill>
              </a:rPr>
              <a:t>proteins</a:t>
            </a:r>
            <a:r>
              <a:rPr dirty="0" sz="2000" spc="-145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to</a:t>
            </a:r>
            <a:r>
              <a:rPr dirty="0" sz="2000" spc="-145">
                <a:solidFill>
                  <a:srgbClr val="FFFFFF"/>
                </a:solidFill>
              </a:rPr>
              <a:t> </a:t>
            </a:r>
            <a:r>
              <a:rPr dirty="0" sz="2000" spc="-95">
                <a:solidFill>
                  <a:srgbClr val="FFFFFF"/>
                </a:solidFill>
              </a:rPr>
              <a:t>their</a:t>
            </a:r>
            <a:r>
              <a:rPr dirty="0" sz="2000" spc="-150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specific</a:t>
            </a:r>
            <a:r>
              <a:rPr dirty="0" sz="2000" spc="-120">
                <a:solidFill>
                  <a:srgbClr val="FFFFFF"/>
                </a:solidFill>
              </a:rPr>
              <a:t> </a:t>
            </a:r>
            <a:r>
              <a:rPr dirty="0" sz="2000" spc="-10">
                <a:solidFill>
                  <a:srgbClr val="FFFFFF"/>
                </a:solidFill>
              </a:rPr>
              <a:t>destination.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589889" y="1590243"/>
            <a:ext cx="11062335" cy="5134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635">
              <a:lnSpc>
                <a:spcPct val="100000"/>
              </a:lnSpc>
              <a:spcBef>
                <a:spcPts val="105"/>
              </a:spcBef>
            </a:pP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Sorted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365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cytosolic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RER.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000">
              <a:latin typeface="Verdana"/>
              <a:cs typeface="Verdana"/>
            </a:endParaRPr>
          </a:p>
          <a:p>
            <a:pPr marL="431165">
              <a:lnSpc>
                <a:spcPct val="100000"/>
              </a:lnSpc>
              <a:spcBef>
                <a:spcPts val="5"/>
              </a:spcBef>
            </a:pP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targeted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accordingly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MM,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Nucleus,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Peroxisome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Verdana"/>
                <a:cs typeface="Verdana"/>
              </a:rPr>
              <a:t>embedded</a:t>
            </a: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9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undergoes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Co-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translational,</a:t>
            </a:r>
            <a:r>
              <a:rPr dirty="0" sz="2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Post-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translational,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Anterograde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  <a:p>
            <a:pPr marL="321310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Retrograde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transport.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000">
              <a:latin typeface="Verdana"/>
              <a:cs typeface="Verdana"/>
            </a:endParaRPr>
          </a:p>
          <a:p>
            <a:pPr marL="99060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Misfolded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undergo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degradation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ERAD</a:t>
            </a:r>
            <a:r>
              <a:rPr dirty="0"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pathway.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000">
              <a:latin typeface="Verdana"/>
              <a:cs typeface="Verdana"/>
            </a:endParaRPr>
          </a:p>
          <a:p>
            <a:pPr marL="469265" marR="867410" indent="-457200">
              <a:lnSpc>
                <a:spcPct val="100000"/>
              </a:lnSpc>
            </a:pPr>
            <a:r>
              <a:rPr dirty="0" sz="2000" spc="-110">
                <a:solidFill>
                  <a:srgbClr val="FFFFFF"/>
                </a:solidFill>
                <a:latin typeface="Verdana"/>
                <a:cs typeface="Verdana"/>
              </a:rPr>
              <a:t>Transport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vesicles,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helps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budding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movement</a:t>
            </a:r>
            <a:r>
              <a:rPr dirty="0" sz="2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cytosol,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tethering,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docking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Verdana"/>
                <a:cs typeface="Verdana"/>
              </a:rPr>
              <a:t>fusion,</a:t>
            </a:r>
            <a:r>
              <a:rPr dirty="0"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plays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0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intracellular</a:t>
            </a:r>
            <a:r>
              <a:rPr dirty="0" sz="2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traffic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proteins.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000" spc="-155" b="1" i="1">
                <a:solidFill>
                  <a:srgbClr val="FF0000"/>
                </a:solidFill>
                <a:latin typeface="Verdana"/>
                <a:cs typeface="Verdana"/>
              </a:rPr>
              <a:t>Any</a:t>
            </a:r>
            <a:r>
              <a:rPr dirty="0" sz="2000" spc="-10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04" b="1" i="1">
                <a:solidFill>
                  <a:srgbClr val="FF0000"/>
                </a:solidFill>
                <a:latin typeface="Verdana"/>
                <a:cs typeface="Verdana"/>
              </a:rPr>
              <a:t>Proteostatic</a:t>
            </a:r>
            <a:r>
              <a:rPr dirty="0" sz="2000" spc="-14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14" b="1" i="1">
                <a:solidFill>
                  <a:srgbClr val="FF0000"/>
                </a:solidFill>
                <a:latin typeface="Verdana"/>
                <a:cs typeface="Verdana"/>
              </a:rPr>
              <a:t>deficiency</a:t>
            </a:r>
            <a:r>
              <a:rPr dirty="0" sz="2000" spc="-12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35" b="1" i="1">
                <a:solidFill>
                  <a:srgbClr val="FF0000"/>
                </a:solidFill>
                <a:latin typeface="Verdana"/>
                <a:cs typeface="Verdana"/>
              </a:rPr>
              <a:t>due</a:t>
            </a:r>
            <a:r>
              <a:rPr dirty="0" sz="2000" spc="-10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15" b="1" i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dirty="0" sz="2000" spc="-10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25" b="1" i="1">
                <a:solidFill>
                  <a:srgbClr val="FF0000"/>
                </a:solidFill>
                <a:latin typeface="Verdana"/>
                <a:cs typeface="Verdana"/>
              </a:rPr>
              <a:t>mutations</a:t>
            </a:r>
            <a:r>
              <a:rPr dirty="0" sz="2000" spc="-114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29" b="1" i="1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dirty="0" sz="2000" spc="-10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20" b="1" i="1">
                <a:solidFill>
                  <a:srgbClr val="FF0000"/>
                </a:solidFill>
                <a:latin typeface="Verdana"/>
                <a:cs typeface="Verdana"/>
              </a:rPr>
              <a:t>gene</a:t>
            </a:r>
            <a:r>
              <a:rPr dirty="0" sz="2000" spc="-10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35" b="1" i="1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dirty="0" sz="2000" spc="-10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20" b="1" i="1">
                <a:solidFill>
                  <a:srgbClr val="FF0000"/>
                </a:solidFill>
                <a:latin typeface="Verdana"/>
                <a:cs typeface="Verdana"/>
              </a:rPr>
              <a:t>other</a:t>
            </a:r>
            <a:r>
              <a:rPr dirty="0" sz="2000" spc="-11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95" b="1" i="1">
                <a:solidFill>
                  <a:srgbClr val="FF0000"/>
                </a:solidFill>
                <a:latin typeface="Verdana"/>
                <a:cs typeface="Verdana"/>
              </a:rPr>
              <a:t>factors</a:t>
            </a:r>
            <a:r>
              <a:rPr dirty="0" sz="2000" spc="-12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40" b="1" i="1">
                <a:solidFill>
                  <a:srgbClr val="FF0000"/>
                </a:solidFill>
                <a:latin typeface="Verdana"/>
                <a:cs typeface="Verdana"/>
              </a:rPr>
              <a:t>causes</a:t>
            </a:r>
            <a:r>
              <a:rPr dirty="0" sz="2000" spc="-10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75" b="1" i="1">
                <a:solidFill>
                  <a:srgbClr val="FF0000"/>
                </a:solidFill>
                <a:latin typeface="Verdana"/>
                <a:cs typeface="Verdana"/>
              </a:rPr>
              <a:t>diseases</a:t>
            </a:r>
            <a:r>
              <a:rPr dirty="0" sz="2000" spc="-12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25" b="1" i="1">
                <a:solidFill>
                  <a:srgbClr val="FF0000"/>
                </a:solidFill>
                <a:latin typeface="Verdana"/>
                <a:cs typeface="Verdana"/>
              </a:rPr>
              <a:t>as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spc="-175" b="1" i="1">
                <a:solidFill>
                  <a:srgbClr val="FF0000"/>
                </a:solidFill>
                <a:latin typeface="Verdana"/>
                <a:cs typeface="Verdana"/>
              </a:rPr>
              <a:t>mentioned</a:t>
            </a:r>
            <a:r>
              <a:rPr dirty="0" sz="2000" spc="-120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000" spc="-10" b="1" i="1">
                <a:solidFill>
                  <a:srgbClr val="FF0000"/>
                </a:solidFill>
                <a:latin typeface="Verdana"/>
                <a:cs typeface="Verdana"/>
              </a:rPr>
              <a:t>above.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41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72609" y="1085469"/>
            <a:ext cx="513080" cy="546735"/>
            <a:chOff x="4872609" y="1085469"/>
            <a:chExt cx="513080" cy="546735"/>
          </a:xfrm>
        </p:grpSpPr>
        <p:sp>
          <p:nvSpPr>
            <p:cNvPr id="6" name="object 6" descr=""/>
            <p:cNvSpPr/>
            <p:nvPr/>
          </p:nvSpPr>
          <p:spPr>
            <a:xfrm>
              <a:off x="4882134" y="1094994"/>
              <a:ext cx="494030" cy="527685"/>
            </a:xfrm>
            <a:custGeom>
              <a:avLst/>
              <a:gdLst/>
              <a:ahLst/>
              <a:cxnLst/>
              <a:rect l="l" t="t" r="r" b="b"/>
              <a:pathLst>
                <a:path w="494029" h="527685">
                  <a:moveTo>
                    <a:pt x="370331" y="0"/>
                  </a:moveTo>
                  <a:lnTo>
                    <a:pt x="123443" y="0"/>
                  </a:lnTo>
                  <a:lnTo>
                    <a:pt x="123443" y="280415"/>
                  </a:lnTo>
                  <a:lnTo>
                    <a:pt x="0" y="280415"/>
                  </a:lnTo>
                  <a:lnTo>
                    <a:pt x="246887" y="527303"/>
                  </a:lnTo>
                  <a:lnTo>
                    <a:pt x="493775" y="280415"/>
                  </a:lnTo>
                  <a:lnTo>
                    <a:pt x="370331" y="280415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82134" y="1094994"/>
              <a:ext cx="494030" cy="527685"/>
            </a:xfrm>
            <a:custGeom>
              <a:avLst/>
              <a:gdLst/>
              <a:ahLst/>
              <a:cxnLst/>
              <a:rect l="l" t="t" r="r" b="b"/>
              <a:pathLst>
                <a:path w="494029" h="527685">
                  <a:moveTo>
                    <a:pt x="0" y="280415"/>
                  </a:moveTo>
                  <a:lnTo>
                    <a:pt x="123443" y="280415"/>
                  </a:lnTo>
                  <a:lnTo>
                    <a:pt x="123443" y="0"/>
                  </a:lnTo>
                  <a:lnTo>
                    <a:pt x="370331" y="0"/>
                  </a:lnTo>
                  <a:lnTo>
                    <a:pt x="370331" y="280415"/>
                  </a:lnTo>
                  <a:lnTo>
                    <a:pt x="493775" y="280415"/>
                  </a:lnTo>
                  <a:lnTo>
                    <a:pt x="246887" y="527303"/>
                  </a:lnTo>
                  <a:lnTo>
                    <a:pt x="0" y="280415"/>
                  </a:lnTo>
                  <a:close/>
                </a:path>
              </a:pathLst>
            </a:custGeom>
            <a:ln w="19049">
              <a:solidFill>
                <a:srgbClr val="4704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872609" y="1923669"/>
            <a:ext cx="513080" cy="544830"/>
            <a:chOff x="4872609" y="1923669"/>
            <a:chExt cx="513080" cy="544830"/>
          </a:xfrm>
        </p:grpSpPr>
        <p:sp>
          <p:nvSpPr>
            <p:cNvPr id="9" name="object 9" descr=""/>
            <p:cNvSpPr/>
            <p:nvPr/>
          </p:nvSpPr>
          <p:spPr>
            <a:xfrm>
              <a:off x="4882134" y="1933194"/>
              <a:ext cx="494030" cy="525780"/>
            </a:xfrm>
            <a:custGeom>
              <a:avLst/>
              <a:gdLst/>
              <a:ahLst/>
              <a:cxnLst/>
              <a:rect l="l" t="t" r="r" b="b"/>
              <a:pathLst>
                <a:path w="494029" h="525780">
                  <a:moveTo>
                    <a:pt x="370331" y="0"/>
                  </a:moveTo>
                  <a:lnTo>
                    <a:pt x="123443" y="0"/>
                  </a:lnTo>
                  <a:lnTo>
                    <a:pt x="123443" y="278891"/>
                  </a:lnTo>
                  <a:lnTo>
                    <a:pt x="0" y="278891"/>
                  </a:lnTo>
                  <a:lnTo>
                    <a:pt x="246887" y="525779"/>
                  </a:lnTo>
                  <a:lnTo>
                    <a:pt x="493775" y="278891"/>
                  </a:lnTo>
                  <a:lnTo>
                    <a:pt x="370331" y="27889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882134" y="1933194"/>
              <a:ext cx="494030" cy="525780"/>
            </a:xfrm>
            <a:custGeom>
              <a:avLst/>
              <a:gdLst/>
              <a:ahLst/>
              <a:cxnLst/>
              <a:rect l="l" t="t" r="r" b="b"/>
              <a:pathLst>
                <a:path w="494029" h="525780">
                  <a:moveTo>
                    <a:pt x="0" y="278891"/>
                  </a:moveTo>
                  <a:lnTo>
                    <a:pt x="123443" y="278891"/>
                  </a:lnTo>
                  <a:lnTo>
                    <a:pt x="123443" y="0"/>
                  </a:lnTo>
                  <a:lnTo>
                    <a:pt x="370331" y="0"/>
                  </a:lnTo>
                  <a:lnTo>
                    <a:pt x="370331" y="278891"/>
                  </a:lnTo>
                  <a:lnTo>
                    <a:pt x="493775" y="278891"/>
                  </a:lnTo>
                  <a:lnTo>
                    <a:pt x="246887" y="525779"/>
                  </a:lnTo>
                  <a:lnTo>
                    <a:pt x="0" y="278891"/>
                  </a:lnTo>
                  <a:close/>
                </a:path>
              </a:pathLst>
            </a:custGeom>
            <a:ln w="19050">
              <a:solidFill>
                <a:srgbClr val="4704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872609" y="2778632"/>
            <a:ext cx="513080" cy="544830"/>
            <a:chOff x="4872609" y="2778632"/>
            <a:chExt cx="513080" cy="544830"/>
          </a:xfrm>
        </p:grpSpPr>
        <p:sp>
          <p:nvSpPr>
            <p:cNvPr id="12" name="object 12" descr=""/>
            <p:cNvSpPr/>
            <p:nvPr/>
          </p:nvSpPr>
          <p:spPr>
            <a:xfrm>
              <a:off x="4882134" y="2788157"/>
              <a:ext cx="494030" cy="525780"/>
            </a:xfrm>
            <a:custGeom>
              <a:avLst/>
              <a:gdLst/>
              <a:ahLst/>
              <a:cxnLst/>
              <a:rect l="l" t="t" r="r" b="b"/>
              <a:pathLst>
                <a:path w="494029" h="525779">
                  <a:moveTo>
                    <a:pt x="370331" y="0"/>
                  </a:moveTo>
                  <a:lnTo>
                    <a:pt x="123443" y="0"/>
                  </a:lnTo>
                  <a:lnTo>
                    <a:pt x="123443" y="278891"/>
                  </a:lnTo>
                  <a:lnTo>
                    <a:pt x="0" y="278891"/>
                  </a:lnTo>
                  <a:lnTo>
                    <a:pt x="246887" y="525779"/>
                  </a:lnTo>
                  <a:lnTo>
                    <a:pt x="493775" y="278891"/>
                  </a:lnTo>
                  <a:lnTo>
                    <a:pt x="370331" y="27889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82134" y="2788157"/>
              <a:ext cx="494030" cy="525780"/>
            </a:xfrm>
            <a:custGeom>
              <a:avLst/>
              <a:gdLst/>
              <a:ahLst/>
              <a:cxnLst/>
              <a:rect l="l" t="t" r="r" b="b"/>
              <a:pathLst>
                <a:path w="494029" h="525779">
                  <a:moveTo>
                    <a:pt x="0" y="278891"/>
                  </a:moveTo>
                  <a:lnTo>
                    <a:pt x="123443" y="278891"/>
                  </a:lnTo>
                  <a:lnTo>
                    <a:pt x="123443" y="0"/>
                  </a:lnTo>
                  <a:lnTo>
                    <a:pt x="370331" y="0"/>
                  </a:lnTo>
                  <a:lnTo>
                    <a:pt x="370331" y="278891"/>
                  </a:lnTo>
                  <a:lnTo>
                    <a:pt x="493775" y="278891"/>
                  </a:lnTo>
                  <a:lnTo>
                    <a:pt x="246887" y="525779"/>
                  </a:lnTo>
                  <a:lnTo>
                    <a:pt x="0" y="278891"/>
                  </a:lnTo>
                  <a:close/>
                </a:path>
              </a:pathLst>
            </a:custGeom>
            <a:ln w="19050">
              <a:solidFill>
                <a:srgbClr val="4704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4872609" y="3909440"/>
            <a:ext cx="513080" cy="544830"/>
            <a:chOff x="4872609" y="3909440"/>
            <a:chExt cx="513080" cy="544830"/>
          </a:xfrm>
        </p:grpSpPr>
        <p:sp>
          <p:nvSpPr>
            <p:cNvPr id="15" name="object 15" descr=""/>
            <p:cNvSpPr/>
            <p:nvPr/>
          </p:nvSpPr>
          <p:spPr>
            <a:xfrm>
              <a:off x="4882134" y="3918965"/>
              <a:ext cx="494030" cy="525780"/>
            </a:xfrm>
            <a:custGeom>
              <a:avLst/>
              <a:gdLst/>
              <a:ahLst/>
              <a:cxnLst/>
              <a:rect l="l" t="t" r="r" b="b"/>
              <a:pathLst>
                <a:path w="494029" h="525779">
                  <a:moveTo>
                    <a:pt x="370331" y="0"/>
                  </a:moveTo>
                  <a:lnTo>
                    <a:pt x="123443" y="0"/>
                  </a:lnTo>
                  <a:lnTo>
                    <a:pt x="123443" y="278891"/>
                  </a:lnTo>
                  <a:lnTo>
                    <a:pt x="0" y="278891"/>
                  </a:lnTo>
                  <a:lnTo>
                    <a:pt x="246887" y="525779"/>
                  </a:lnTo>
                  <a:lnTo>
                    <a:pt x="493775" y="278891"/>
                  </a:lnTo>
                  <a:lnTo>
                    <a:pt x="370331" y="27889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82134" y="3918965"/>
              <a:ext cx="494030" cy="525780"/>
            </a:xfrm>
            <a:custGeom>
              <a:avLst/>
              <a:gdLst/>
              <a:ahLst/>
              <a:cxnLst/>
              <a:rect l="l" t="t" r="r" b="b"/>
              <a:pathLst>
                <a:path w="494029" h="525779">
                  <a:moveTo>
                    <a:pt x="0" y="278891"/>
                  </a:moveTo>
                  <a:lnTo>
                    <a:pt x="123443" y="278891"/>
                  </a:lnTo>
                  <a:lnTo>
                    <a:pt x="123443" y="0"/>
                  </a:lnTo>
                  <a:lnTo>
                    <a:pt x="370331" y="0"/>
                  </a:lnTo>
                  <a:lnTo>
                    <a:pt x="370331" y="278891"/>
                  </a:lnTo>
                  <a:lnTo>
                    <a:pt x="493775" y="278891"/>
                  </a:lnTo>
                  <a:lnTo>
                    <a:pt x="246887" y="525779"/>
                  </a:lnTo>
                  <a:lnTo>
                    <a:pt x="0" y="278891"/>
                  </a:lnTo>
                  <a:close/>
                </a:path>
              </a:pathLst>
            </a:custGeom>
            <a:ln w="19050">
              <a:solidFill>
                <a:srgbClr val="4704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4872609" y="4839080"/>
            <a:ext cx="513080" cy="546735"/>
            <a:chOff x="4872609" y="4839080"/>
            <a:chExt cx="513080" cy="546735"/>
          </a:xfrm>
        </p:grpSpPr>
        <p:sp>
          <p:nvSpPr>
            <p:cNvPr id="18" name="object 18" descr=""/>
            <p:cNvSpPr/>
            <p:nvPr/>
          </p:nvSpPr>
          <p:spPr>
            <a:xfrm>
              <a:off x="4882134" y="4848605"/>
              <a:ext cx="494030" cy="527685"/>
            </a:xfrm>
            <a:custGeom>
              <a:avLst/>
              <a:gdLst/>
              <a:ahLst/>
              <a:cxnLst/>
              <a:rect l="l" t="t" r="r" b="b"/>
              <a:pathLst>
                <a:path w="494029" h="527685">
                  <a:moveTo>
                    <a:pt x="370331" y="0"/>
                  </a:moveTo>
                  <a:lnTo>
                    <a:pt x="123443" y="0"/>
                  </a:lnTo>
                  <a:lnTo>
                    <a:pt x="123443" y="280416"/>
                  </a:lnTo>
                  <a:lnTo>
                    <a:pt x="0" y="280416"/>
                  </a:lnTo>
                  <a:lnTo>
                    <a:pt x="246887" y="527304"/>
                  </a:lnTo>
                  <a:lnTo>
                    <a:pt x="493775" y="280416"/>
                  </a:lnTo>
                  <a:lnTo>
                    <a:pt x="370331" y="280416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882134" y="4848605"/>
              <a:ext cx="494030" cy="527685"/>
            </a:xfrm>
            <a:custGeom>
              <a:avLst/>
              <a:gdLst/>
              <a:ahLst/>
              <a:cxnLst/>
              <a:rect l="l" t="t" r="r" b="b"/>
              <a:pathLst>
                <a:path w="494029" h="527685">
                  <a:moveTo>
                    <a:pt x="0" y="280416"/>
                  </a:moveTo>
                  <a:lnTo>
                    <a:pt x="123443" y="280416"/>
                  </a:lnTo>
                  <a:lnTo>
                    <a:pt x="123443" y="0"/>
                  </a:lnTo>
                  <a:lnTo>
                    <a:pt x="370331" y="0"/>
                  </a:lnTo>
                  <a:lnTo>
                    <a:pt x="370331" y="280416"/>
                  </a:lnTo>
                  <a:lnTo>
                    <a:pt x="493775" y="280416"/>
                  </a:lnTo>
                  <a:lnTo>
                    <a:pt x="246887" y="527304"/>
                  </a:lnTo>
                  <a:lnTo>
                    <a:pt x="0" y="280416"/>
                  </a:lnTo>
                  <a:close/>
                </a:path>
              </a:pathLst>
            </a:custGeom>
            <a:ln w="19050">
              <a:solidFill>
                <a:srgbClr val="4704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References</a:t>
            </a:r>
            <a:r>
              <a:rPr dirty="0" spc="-185"/>
              <a:t> </a:t>
            </a:r>
            <a:r>
              <a:rPr dirty="0" spc="-595"/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82116" y="1187958"/>
            <a:ext cx="126364" cy="99186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1.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2.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3.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4.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2116" y="2575051"/>
            <a:ext cx="126364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5.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82116" y="2994151"/>
            <a:ext cx="126364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6.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82116" y="3559809"/>
            <a:ext cx="126364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7.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82116" y="4273041"/>
            <a:ext cx="126364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60">
                <a:solidFill>
                  <a:srgbClr val="89D0D5"/>
                </a:solidFill>
                <a:latin typeface="Verdana"/>
                <a:cs typeface="Verdana"/>
              </a:rPr>
              <a:t>8.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82116" y="4838141"/>
            <a:ext cx="1257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55">
                <a:solidFill>
                  <a:srgbClr val="89D0D5"/>
                </a:solidFill>
                <a:latin typeface="Verdana"/>
                <a:cs typeface="Verdana"/>
              </a:rPr>
              <a:t>9.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56716" y="1066038"/>
            <a:ext cx="8818245" cy="437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5300" marR="5132070">
              <a:lnSpc>
                <a:spcPct val="149600"/>
              </a:lnSpc>
              <a:spcBef>
                <a:spcPts val="105"/>
              </a:spcBef>
            </a:pP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30</a:t>
            </a:r>
            <a:r>
              <a:rPr dirty="0" baseline="24305" sz="1200" spc="-82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baseline="24305" sz="1200" spc="14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edition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Jeremy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Berg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dirty="0" baseline="24305" sz="1200" spc="-37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baseline="24305" sz="120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edition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Lehninger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Principles</a:t>
            </a:r>
            <a:r>
              <a:rPr dirty="0" sz="12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  <a:p>
            <a:pPr marL="495300" marR="462915">
              <a:lnSpc>
                <a:spcPts val="1150"/>
              </a:lnSpc>
              <a:spcBef>
                <a:spcPts val="990"/>
              </a:spcBef>
            </a:pP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FHSU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Scholars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Repository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Polymorphism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PrPC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Prion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Protein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Verdana"/>
                <a:cs typeface="Verdana"/>
              </a:rPr>
              <a:t>Gene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Pigs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Scientific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Figure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ResearchGate.</a:t>
            </a:r>
            <a:r>
              <a:rPr dirty="0" sz="120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r>
              <a:rPr dirty="0" sz="1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from:</a:t>
            </a:r>
            <a:r>
              <a:rPr dirty="0" sz="120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https://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www.researchgate.net/figure/Normal-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and-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abnormal-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form-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of-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prion-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protein-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Normal-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prion-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protein-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has-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amino-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acids-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in-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alpha_fig1_326330981</a:t>
            </a:r>
            <a:r>
              <a:rPr dirty="0" sz="120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[accessed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r>
              <a:rPr dirty="0" sz="12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Mar,</a:t>
            </a:r>
            <a:r>
              <a:rPr dirty="0" sz="12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2024]</a:t>
            </a:r>
            <a:endParaRPr sz="1200">
              <a:latin typeface="Verdana"/>
              <a:cs typeface="Verdana"/>
            </a:endParaRPr>
          </a:p>
          <a:p>
            <a:pPr marL="495300" marR="254635">
              <a:lnSpc>
                <a:spcPts val="1150"/>
              </a:lnSpc>
              <a:spcBef>
                <a:spcPts val="1015"/>
              </a:spcBef>
            </a:pP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Scriver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CR,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Beaudet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AL,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Verdana"/>
                <a:cs typeface="Verdana"/>
              </a:rPr>
              <a:t>Sly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WS,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al.,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eds.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Metabolic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Molecular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Bases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Inherited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Disease.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York, </a:t>
            </a:r>
            <a:r>
              <a:rPr dirty="0" sz="1200" spc="-95">
                <a:solidFill>
                  <a:srgbClr val="FFFFFF"/>
                </a:solidFill>
                <a:latin typeface="Verdana"/>
                <a:cs typeface="Verdana"/>
              </a:rPr>
              <a:t>NY:</a:t>
            </a:r>
            <a:r>
              <a:rPr dirty="0" sz="12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McGraw</a:t>
            </a:r>
            <a:r>
              <a:rPr dirty="0" sz="12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Hill;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1994:2297.</a:t>
            </a:r>
            <a:endParaRPr sz="1200">
              <a:latin typeface="Verdana"/>
              <a:cs typeface="Verdana"/>
            </a:endParaRPr>
          </a:p>
          <a:p>
            <a:pPr marL="495300" marR="441325">
              <a:lnSpc>
                <a:spcPts val="1150"/>
              </a:lnSpc>
              <a:spcBef>
                <a:spcPts val="1000"/>
              </a:spcBef>
            </a:pP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Jules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12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Leroy,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Chapter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10">
                <a:solidFill>
                  <a:srgbClr val="FFFFFF"/>
                </a:solidFill>
                <a:latin typeface="Verdana"/>
                <a:cs typeface="Verdana"/>
              </a:rPr>
              <a:t>103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Oligosaccharidoses: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Disorders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Allied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Oligosaccharidoses,Editor(s):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 David 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Rimoin,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Reed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Pyeritz,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Bruce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Korf,Emery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dirty="0" sz="1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Rimoin's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Principles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Practice</a:t>
            </a:r>
            <a:r>
              <a:rPr dirty="0" sz="12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of Medical Genetics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(Sixth Edition),Academic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Press,2013,Pages</a:t>
            </a:r>
            <a:r>
              <a:rPr dirty="0" sz="12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Verdana"/>
                <a:cs typeface="Verdana"/>
              </a:rPr>
              <a:t>1-</a:t>
            </a: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51,ISBN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9780123838346</a:t>
            </a:r>
            <a:endParaRPr sz="1200">
              <a:latin typeface="Verdana"/>
              <a:cs typeface="Verdana"/>
            </a:endParaRPr>
          </a:p>
          <a:p>
            <a:pPr marL="495300" marR="58419">
              <a:lnSpc>
                <a:spcPts val="1150"/>
              </a:lnSpc>
              <a:spcBef>
                <a:spcPts val="1000"/>
              </a:spcBef>
            </a:pP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Garrelfs,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Sander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Verdana"/>
                <a:cs typeface="Verdana"/>
              </a:rPr>
              <a:t>F.;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Harskamp,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Dewi;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 Peters-Sengers,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Hessel;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Akker,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Chris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Verdana"/>
                <a:cs typeface="Verdana"/>
              </a:rPr>
              <a:t>H.P.;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Wanders,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Ronald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J.A.;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Wijburg,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Verdana"/>
                <a:cs typeface="Verdana"/>
              </a:rPr>
              <a:t>Frits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A.;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Goudoever,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Johannes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70">
                <a:solidFill>
                  <a:srgbClr val="FFFFFF"/>
                </a:solidFill>
                <a:latin typeface="Verdana"/>
                <a:cs typeface="Verdana"/>
              </a:rPr>
              <a:t>B.;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Groothoff,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Verdana"/>
                <a:cs typeface="Verdana"/>
              </a:rPr>
              <a:t>Jaap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W.;</a:t>
            </a:r>
            <a:r>
              <a:rPr dirty="0" sz="1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Schierbeek,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Henk;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Oosterveld,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Michiel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J.S..</a:t>
            </a:r>
            <a:endParaRPr sz="1200">
              <a:latin typeface="Verdana"/>
              <a:cs typeface="Verdana"/>
            </a:endParaRPr>
          </a:p>
          <a:p>
            <a:pPr marL="495300" marR="196850">
              <a:lnSpc>
                <a:spcPts val="1150"/>
              </a:lnSpc>
              <a:spcBef>
                <a:spcPts val="5"/>
              </a:spcBef>
            </a:pP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Endogenous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Oxalate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Production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Primary 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Hyperoxaluria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Type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Patients.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JASN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32(12):p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Verdana"/>
                <a:cs typeface="Verdana"/>
              </a:rPr>
              <a:t>3175-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3186,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December 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2021.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250">
                <a:solidFill>
                  <a:srgbClr val="FFFFFF"/>
                </a:solidFill>
                <a:latin typeface="Verdana"/>
                <a:cs typeface="Verdana"/>
              </a:rPr>
              <a:t>|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DOI: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10.1681/ASN.2021060729</a:t>
            </a:r>
            <a:endParaRPr sz="1200">
              <a:latin typeface="Verdana"/>
              <a:cs typeface="Verdana"/>
            </a:endParaRPr>
          </a:p>
          <a:p>
            <a:pPr marL="495300" marR="43180">
              <a:lnSpc>
                <a:spcPts val="1150"/>
              </a:lnSpc>
              <a:spcBef>
                <a:spcPts val="1015"/>
              </a:spcBef>
            </a:pP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Yuan,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George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Wang,</a:t>
            </a:r>
            <a:r>
              <a:rPr dirty="0" sz="1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Jian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Hegele,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Robert.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Verdana"/>
                <a:cs typeface="Verdana"/>
              </a:rPr>
              <a:t>(2006).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Heterozygous</a:t>
            </a:r>
            <a:r>
              <a:rPr dirty="0" sz="1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familial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hypercholesterolemia: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underrecognized</a:t>
            </a:r>
            <a:r>
              <a:rPr dirty="0" sz="1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early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cardiovascular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disease.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75">
                <a:solidFill>
                  <a:srgbClr val="FFFFFF"/>
                </a:solidFill>
                <a:latin typeface="Verdana"/>
                <a:cs typeface="Verdana"/>
              </a:rPr>
              <a:t>CMAJ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Canadian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Association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journal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7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journal </a:t>
            </a:r>
            <a:r>
              <a:rPr dirty="0" sz="1200" spc="6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l'Association</a:t>
            </a:r>
            <a:r>
              <a:rPr dirty="0" sz="12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medicale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canadienne.</a:t>
            </a:r>
            <a:r>
              <a:rPr dirty="0" sz="12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174.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25">
                <a:solidFill>
                  <a:srgbClr val="FFFFFF"/>
                </a:solidFill>
                <a:latin typeface="Verdana"/>
                <a:cs typeface="Verdana"/>
              </a:rPr>
              <a:t>1124-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9.</a:t>
            </a:r>
            <a:r>
              <a:rPr dirty="0" sz="120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10.1503/cmaj.051313.</a:t>
            </a:r>
            <a:endParaRPr sz="1200">
              <a:latin typeface="Verdana"/>
              <a:cs typeface="Verdana"/>
            </a:endParaRPr>
          </a:p>
          <a:p>
            <a:pPr marL="495300">
              <a:lnSpc>
                <a:spcPts val="1300"/>
              </a:lnSpc>
              <a:spcBef>
                <a:spcPts val="720"/>
              </a:spcBef>
            </a:pP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Paudyal,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Anuja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Gillock,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Eric.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(2017).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FHSU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Scholars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Repository Polymorphism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2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PrPC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Prion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Verdana"/>
                <a:cs typeface="Verdana"/>
              </a:rPr>
              <a:t>Gene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endParaRPr sz="1200">
              <a:latin typeface="Verdana"/>
              <a:cs typeface="Verdana"/>
            </a:endParaRPr>
          </a:p>
          <a:p>
            <a:pPr marL="495300">
              <a:lnSpc>
                <a:spcPts val="1300"/>
              </a:lnSpc>
            </a:pP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Pigs.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10.13140/RG.2.2.12822.86089.</a:t>
            </a:r>
            <a:endParaRPr sz="1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  <a:tabLst>
                <a:tab pos="495300" algn="l"/>
              </a:tabLst>
            </a:pPr>
            <a:r>
              <a:rPr dirty="0" sz="950" spc="-25">
                <a:solidFill>
                  <a:srgbClr val="89D0D5"/>
                </a:solidFill>
                <a:latin typeface="Verdana"/>
                <a:cs typeface="Verdana"/>
              </a:rPr>
              <a:t>10.</a:t>
            </a:r>
            <a:r>
              <a:rPr dirty="0" sz="950">
                <a:solidFill>
                  <a:srgbClr val="89D0D5"/>
                </a:solidFill>
                <a:latin typeface="Verdana"/>
                <a:cs typeface="Verdana"/>
              </a:rPr>
              <a:t>	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https://medium.com/@bagwe.aditya05/creutzfeldt-</a:t>
            </a:r>
            <a:r>
              <a:rPr dirty="0" sz="1200" spc="-45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jakob-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disease-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cjd-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125ba6dce1e5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42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>
                <a:solidFill>
                  <a:srgbClr val="FFFFFF"/>
                </a:solidFill>
                <a:latin typeface="Verdana"/>
                <a:cs typeface="Verdana"/>
              </a:rPr>
              <a:t>43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20" y="981455"/>
            <a:ext cx="8382000" cy="5306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1228344"/>
            <a:ext cx="10899648" cy="500176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33340" y="6418275"/>
            <a:ext cx="27171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4916" y="476757"/>
            <a:ext cx="13563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60"/>
              <a:t>Sorting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6757"/>
            <a:ext cx="9203690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20"/>
              <a:t>Sequences</a:t>
            </a:r>
            <a:r>
              <a:rPr dirty="0" sz="3200" spc="-229"/>
              <a:t> </a:t>
            </a:r>
            <a:r>
              <a:rPr dirty="0" sz="3200" spc="-140"/>
              <a:t>or</a:t>
            </a:r>
            <a:r>
              <a:rPr dirty="0" sz="3200" spc="-190"/>
              <a:t> </a:t>
            </a:r>
            <a:r>
              <a:rPr dirty="0" sz="3200"/>
              <a:t>Molecules</a:t>
            </a:r>
            <a:r>
              <a:rPr dirty="0" sz="3200" spc="-220"/>
              <a:t> </a:t>
            </a:r>
            <a:r>
              <a:rPr dirty="0" sz="3200" spc="-170"/>
              <a:t>That</a:t>
            </a:r>
            <a:r>
              <a:rPr dirty="0" sz="3200" spc="-190"/>
              <a:t> </a:t>
            </a:r>
            <a:r>
              <a:rPr dirty="0" sz="3200" spc="-65"/>
              <a:t>Direct</a:t>
            </a:r>
            <a:r>
              <a:rPr dirty="0" sz="3200" spc="-185"/>
              <a:t> </a:t>
            </a:r>
            <a:r>
              <a:rPr dirty="0" sz="3200" spc="-140"/>
              <a:t>Proteins</a:t>
            </a:r>
            <a:r>
              <a:rPr dirty="0" sz="3200" spc="-215"/>
              <a:t> </a:t>
            </a:r>
            <a:r>
              <a:rPr dirty="0" sz="3200" spc="-25"/>
              <a:t>to </a:t>
            </a:r>
            <a:r>
              <a:rPr dirty="0" sz="3200" spc="-20"/>
              <a:t>Specific</a:t>
            </a:r>
            <a:r>
              <a:rPr dirty="0" sz="3200" spc="-204"/>
              <a:t> </a:t>
            </a:r>
            <a:r>
              <a:rPr dirty="0" sz="3200" spc="-10"/>
              <a:t>Organelles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22198" y="1911857"/>
          <a:ext cx="10620375" cy="464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5420"/>
                <a:gridCol w="5265420"/>
              </a:tblGrid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4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Targeting</a:t>
                      </a:r>
                      <a:r>
                        <a:rPr dirty="0" sz="1800" spc="-1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3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Sequence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2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800" spc="-9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Compound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151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Organelle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Targeted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1512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35">
                          <a:latin typeface="Verdana"/>
                          <a:cs typeface="Verdana"/>
                        </a:rPr>
                        <a:t>N-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terminal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60">
                          <a:latin typeface="Verdana"/>
                          <a:cs typeface="Verdana"/>
                        </a:rPr>
                        <a:t>signal</a:t>
                      </a:r>
                      <a:r>
                        <a:rPr dirty="0" sz="18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peptide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5">
                          <a:latin typeface="Verdana"/>
                          <a:cs typeface="Verdana"/>
                        </a:rPr>
                        <a:t>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 marL="91440" marR="394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0">
                          <a:latin typeface="Verdana"/>
                          <a:cs typeface="Verdana"/>
                        </a:rPr>
                        <a:t>Carboxyl-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terminal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50">
                          <a:latin typeface="Verdana"/>
                          <a:cs typeface="Verdana"/>
                        </a:rPr>
                        <a:t>KDEL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sequence</a:t>
                      </a:r>
                      <a:r>
                        <a:rPr dirty="0" sz="18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95">
                          <a:latin typeface="Verdana"/>
                          <a:cs typeface="Verdana"/>
                        </a:rPr>
                        <a:t>(Lys-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Asp- 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Glu-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Leu)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0">
                          <a:latin typeface="Verdana"/>
                          <a:cs typeface="Verdana"/>
                        </a:rPr>
                        <a:t>ER-</a:t>
                      </a:r>
                      <a:r>
                        <a:rPr dirty="0" sz="1800" spc="-65">
                          <a:latin typeface="Verdana"/>
                          <a:cs typeface="Verdana"/>
                        </a:rPr>
                        <a:t>resident</a:t>
                      </a:r>
                      <a:r>
                        <a:rPr dirty="0" sz="18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proteins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COPI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vesicles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60">
                          <a:latin typeface="Verdana"/>
                          <a:cs typeface="Verdana"/>
                        </a:rPr>
                        <a:t>Lumen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8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91440" marR="8972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35">
                          <a:latin typeface="Verdana"/>
                          <a:cs typeface="Verdana"/>
                        </a:rPr>
                        <a:t>Di-</a:t>
                      </a:r>
                      <a:r>
                        <a:rPr dirty="0" sz="1800" spc="65">
                          <a:latin typeface="Verdana"/>
                          <a:cs typeface="Verdana"/>
                        </a:rPr>
                        <a:t>acidic</a:t>
                      </a:r>
                      <a:r>
                        <a:rPr dirty="0" sz="18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sequences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45">
                          <a:latin typeface="Verdana"/>
                          <a:cs typeface="Verdana"/>
                        </a:rPr>
                        <a:t>(eg,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Asp-</a:t>
                      </a:r>
                      <a:r>
                        <a:rPr dirty="0" sz="1800" spc="-195">
                          <a:latin typeface="Verdana"/>
                          <a:cs typeface="Verdana"/>
                        </a:rPr>
                        <a:t>X-</a:t>
                      </a:r>
                      <a:r>
                        <a:rPr dirty="0" sz="1800" spc="-50">
                          <a:latin typeface="Verdana"/>
                          <a:cs typeface="Verdana"/>
                        </a:rPr>
                        <a:t>Glu)</a:t>
                      </a:r>
                      <a:r>
                        <a:rPr dirty="0" sz="18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membrane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65">
                          <a:latin typeface="Verdana"/>
                          <a:cs typeface="Verdana"/>
                        </a:rPr>
                        <a:t>proteins</a:t>
                      </a:r>
                      <a:r>
                        <a:rPr dirty="0" sz="18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8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85">
                          <a:latin typeface="Verdana"/>
                          <a:cs typeface="Verdana"/>
                        </a:rPr>
                        <a:t>COPII</a:t>
                      </a:r>
                      <a:r>
                        <a:rPr dirty="0" sz="18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vesicles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>
                          <a:latin typeface="Verdana"/>
                          <a:cs typeface="Verdana"/>
                        </a:rPr>
                        <a:t>Golgi</a:t>
                      </a:r>
                      <a:r>
                        <a:rPr dirty="0" sz="18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membranes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Amino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terminal</a:t>
                      </a:r>
                      <a:r>
                        <a:rPr dirty="0" sz="18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sequence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95">
                          <a:latin typeface="Verdana"/>
                          <a:cs typeface="Verdana"/>
                        </a:rPr>
                        <a:t>(20-</a:t>
                      </a:r>
                      <a:r>
                        <a:rPr dirty="0" sz="1800" spc="-170">
                          <a:latin typeface="Verdana"/>
                          <a:cs typeface="Verdana"/>
                        </a:rPr>
                        <a:t>50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 residues)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Mitochondrial</a:t>
                      </a:r>
                      <a:r>
                        <a:rPr dirty="0" sz="18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matrix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90">
                          <a:latin typeface="Verdana"/>
                          <a:cs typeface="Verdana"/>
                        </a:rPr>
                        <a:t>NLS</a:t>
                      </a:r>
                      <a:r>
                        <a:rPr dirty="0" sz="18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0">
                          <a:latin typeface="Verdana"/>
                          <a:cs typeface="Verdana"/>
                        </a:rPr>
                        <a:t>(eg, 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Pro2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25"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800" spc="-180">
                          <a:latin typeface="Verdana"/>
                          <a:cs typeface="Verdana"/>
                        </a:rPr>
                        <a:t>Lys3</a:t>
                      </a:r>
                      <a:r>
                        <a:rPr dirty="0" sz="18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25"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800" spc="-70">
                          <a:latin typeface="Verdana"/>
                          <a:cs typeface="Verdana"/>
                        </a:rPr>
                        <a:t>Arg-</a:t>
                      </a:r>
                      <a:r>
                        <a:rPr dirty="0" sz="1800" spc="-195">
                          <a:latin typeface="Verdana"/>
                          <a:cs typeface="Verdana"/>
                        </a:rPr>
                        <a:t>Lys-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Val)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Nucleus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40">
                          <a:latin typeface="Verdana"/>
                          <a:cs typeface="Verdana"/>
                        </a:rPr>
                        <a:t>PTS</a:t>
                      </a:r>
                      <a:r>
                        <a:rPr dirty="0" sz="18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0">
                          <a:latin typeface="Verdana"/>
                          <a:cs typeface="Verdana"/>
                        </a:rPr>
                        <a:t>(eg,</a:t>
                      </a:r>
                      <a:r>
                        <a:rPr dirty="0" sz="18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80">
                          <a:latin typeface="Verdana"/>
                          <a:cs typeface="Verdana"/>
                        </a:rPr>
                        <a:t>Ser-</a:t>
                      </a:r>
                      <a:r>
                        <a:rPr dirty="0" sz="1800" spc="-195">
                          <a:latin typeface="Verdana"/>
                          <a:cs typeface="Verdana"/>
                        </a:rPr>
                        <a:t>Lys-</a:t>
                      </a:r>
                      <a:r>
                        <a:rPr dirty="0" sz="1800" spc="-20">
                          <a:latin typeface="Verdana"/>
                          <a:cs typeface="Verdana"/>
                        </a:rPr>
                        <a:t>Leu)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Peroxisome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>
                          <a:latin typeface="Verdana"/>
                          <a:cs typeface="Verdana"/>
                        </a:rPr>
                        <a:t>Mannose</a:t>
                      </a:r>
                      <a:r>
                        <a:rPr dirty="0" sz="18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200">
                          <a:latin typeface="Verdana"/>
                          <a:cs typeface="Verdana"/>
                        </a:rPr>
                        <a:t>6-</a:t>
                      </a:r>
                      <a:r>
                        <a:rPr dirty="0" sz="1800" spc="-10">
                          <a:latin typeface="Verdana"/>
                          <a:cs typeface="Verdana"/>
                        </a:rPr>
                        <a:t>phosphate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Verdana"/>
                          <a:cs typeface="Verdana"/>
                        </a:rPr>
                        <a:t>Lysosome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249682"/>
            <a:ext cx="8968740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90"/>
              <a:t>Targeting</a:t>
            </a:r>
            <a:r>
              <a:rPr dirty="0" sz="2900" spc="-215"/>
              <a:t> </a:t>
            </a:r>
            <a:r>
              <a:rPr dirty="0" sz="2900"/>
              <a:t>of</a:t>
            </a:r>
            <a:r>
              <a:rPr dirty="0" sz="2900" spc="-170"/>
              <a:t> </a:t>
            </a:r>
            <a:r>
              <a:rPr dirty="0" sz="2900" spc="-65"/>
              <a:t>protein</a:t>
            </a:r>
            <a:r>
              <a:rPr dirty="0" sz="2900" spc="-200"/>
              <a:t> </a:t>
            </a:r>
            <a:r>
              <a:rPr dirty="0" sz="2900" spc="-80"/>
              <a:t>into</a:t>
            </a:r>
            <a:r>
              <a:rPr dirty="0" sz="2900" spc="-210"/>
              <a:t> </a:t>
            </a:r>
            <a:r>
              <a:rPr dirty="0" sz="2900" spc="-20"/>
              <a:t>Mitochondrial</a:t>
            </a:r>
            <a:r>
              <a:rPr dirty="0" sz="2900" spc="-215"/>
              <a:t> </a:t>
            </a:r>
            <a:r>
              <a:rPr dirty="0" sz="2900" spc="-10"/>
              <a:t>Membrane</a:t>
            </a:r>
            <a:endParaRPr sz="29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8" y="1220724"/>
            <a:ext cx="10792968" cy="50276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56835" y="6506971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1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90"/>
              <a:t>Targeting</a:t>
            </a:r>
            <a:r>
              <a:rPr dirty="0" sz="3200" spc="-240"/>
              <a:t> </a:t>
            </a:r>
            <a:r>
              <a:rPr dirty="0" sz="3200"/>
              <a:t>of</a:t>
            </a:r>
            <a:r>
              <a:rPr dirty="0" sz="3200" spc="-210"/>
              <a:t> </a:t>
            </a:r>
            <a:r>
              <a:rPr dirty="0" sz="3200" spc="-60"/>
              <a:t>protein</a:t>
            </a:r>
            <a:r>
              <a:rPr dirty="0" sz="3200" spc="-220"/>
              <a:t> </a:t>
            </a:r>
            <a:r>
              <a:rPr dirty="0" sz="3200" spc="-100"/>
              <a:t>into</a:t>
            </a:r>
            <a:r>
              <a:rPr dirty="0" sz="3200" spc="-210"/>
              <a:t> </a:t>
            </a:r>
            <a:r>
              <a:rPr dirty="0" sz="3200" spc="-25"/>
              <a:t>nucleus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1175003"/>
            <a:ext cx="10828020" cy="50733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60138" y="6436563"/>
            <a:ext cx="2717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Ref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Verdana"/>
                <a:cs typeface="Verdana"/>
              </a:rPr>
              <a:t>Harper’s</a:t>
            </a:r>
            <a:r>
              <a:rPr dirty="0" sz="1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Verdana"/>
                <a:cs typeface="Verdana"/>
              </a:rPr>
              <a:t>Illustrated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Biochemistry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7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z="2900">
                <a:solidFill>
                  <a:srgbClr val="FF0000"/>
                </a:solidFill>
              </a:rPr>
              <a:t>Nuclear</a:t>
            </a:r>
            <a:r>
              <a:rPr dirty="0" sz="2900" spc="-185">
                <a:solidFill>
                  <a:srgbClr val="FF0000"/>
                </a:solidFill>
              </a:rPr>
              <a:t> </a:t>
            </a:r>
            <a:r>
              <a:rPr dirty="0" sz="2900" spc="100">
                <a:solidFill>
                  <a:srgbClr val="FF0000"/>
                </a:solidFill>
              </a:rPr>
              <a:t>and</a:t>
            </a:r>
            <a:r>
              <a:rPr dirty="0" sz="2900" spc="-204">
                <a:solidFill>
                  <a:srgbClr val="FF0000"/>
                </a:solidFill>
              </a:rPr>
              <a:t> </a:t>
            </a:r>
            <a:r>
              <a:rPr dirty="0" sz="2900" spc="-20">
                <a:solidFill>
                  <a:srgbClr val="FF0000"/>
                </a:solidFill>
              </a:rPr>
              <a:t>Mitochondrial</a:t>
            </a:r>
            <a:r>
              <a:rPr dirty="0" sz="2900" spc="-215">
                <a:solidFill>
                  <a:srgbClr val="FF0000"/>
                </a:solidFill>
              </a:rPr>
              <a:t> </a:t>
            </a:r>
            <a:r>
              <a:rPr dirty="0" sz="2900" spc="-95">
                <a:solidFill>
                  <a:srgbClr val="FF0000"/>
                </a:solidFill>
              </a:rPr>
              <a:t>Protein</a:t>
            </a:r>
            <a:r>
              <a:rPr dirty="0" sz="2900" spc="-200">
                <a:solidFill>
                  <a:srgbClr val="FF0000"/>
                </a:solidFill>
              </a:rPr>
              <a:t> </a:t>
            </a:r>
            <a:r>
              <a:rPr dirty="0" sz="2900" spc="-40">
                <a:solidFill>
                  <a:srgbClr val="FF0000"/>
                </a:solidFill>
              </a:rPr>
              <a:t>Targeting</a:t>
            </a:r>
            <a:endParaRPr sz="29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" y="1408175"/>
            <a:ext cx="5423916" cy="48478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8827" y="1408175"/>
            <a:ext cx="5424170" cy="4848225"/>
          </a:xfrm>
          <a:prstGeom prst="rect">
            <a:avLst/>
          </a:prstGeom>
          <a:ln w="9525">
            <a:solidFill>
              <a:srgbClr val="AF1512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u="sng" sz="2200">
                <a:solidFill>
                  <a:srgbClr val="570A09"/>
                </a:solidFill>
                <a:uFill>
                  <a:solidFill>
                    <a:srgbClr val="570A09"/>
                  </a:solidFill>
                </a:uFill>
                <a:latin typeface="Verdana"/>
                <a:cs typeface="Verdana"/>
              </a:rPr>
              <a:t>Nuclear</a:t>
            </a:r>
            <a:r>
              <a:rPr dirty="0" u="sng" sz="2200" spc="-145">
                <a:solidFill>
                  <a:srgbClr val="570A09"/>
                </a:solidFill>
                <a:uFill>
                  <a:solidFill>
                    <a:srgbClr val="570A09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200" spc="-10">
                <a:solidFill>
                  <a:srgbClr val="570A09"/>
                </a:solidFill>
                <a:uFill>
                  <a:solidFill>
                    <a:srgbClr val="570A09"/>
                  </a:solidFill>
                </a:uFill>
                <a:latin typeface="Verdana"/>
                <a:cs typeface="Verdana"/>
              </a:rPr>
              <a:t>proteins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sz="2200">
              <a:latin typeface="Verdana"/>
              <a:cs typeface="Verdana"/>
            </a:endParaRPr>
          </a:p>
          <a:p>
            <a:pPr marL="434340" indent="-342900">
              <a:lnSpc>
                <a:spcPct val="100000"/>
              </a:lnSpc>
              <a:spcBef>
                <a:spcPts val="5"/>
              </a:spcBef>
              <a:buSzPct val="80000"/>
              <a:buFont typeface="Arial"/>
              <a:buChar char="•"/>
              <a:tabLst>
                <a:tab pos="434340" algn="l"/>
              </a:tabLst>
            </a:pPr>
            <a:r>
              <a:rPr dirty="0" sz="2000" spc="-50">
                <a:latin typeface="Verdana"/>
                <a:cs typeface="Verdana"/>
              </a:rPr>
              <a:t>Translocate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into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nucleus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via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special</a:t>
            </a:r>
            <a:endParaRPr sz="2000">
              <a:latin typeface="Verdana"/>
              <a:cs typeface="Verdana"/>
            </a:endParaRPr>
          </a:p>
          <a:p>
            <a:pPr marL="434340">
              <a:lnSpc>
                <a:spcPct val="100000"/>
              </a:lnSpc>
            </a:pPr>
            <a:r>
              <a:rPr dirty="0" sz="2000" spc="-10">
                <a:latin typeface="Verdana"/>
                <a:cs typeface="Verdana"/>
              </a:rPr>
              <a:t>pores.</a:t>
            </a:r>
            <a:endParaRPr sz="2000">
              <a:latin typeface="Verdana"/>
              <a:cs typeface="Verdana"/>
            </a:endParaRPr>
          </a:p>
          <a:p>
            <a:pPr marL="434340" marR="208279" indent="-342900">
              <a:lnSpc>
                <a:spcPct val="100000"/>
              </a:lnSpc>
              <a:spcBef>
                <a:spcPts val="994"/>
              </a:spcBef>
              <a:buSzPct val="80000"/>
              <a:buFont typeface="Arial"/>
              <a:buChar char="•"/>
              <a:tabLst>
                <a:tab pos="434340" algn="l"/>
                <a:tab pos="5002530" algn="l"/>
              </a:tabLst>
            </a:pPr>
            <a:r>
              <a:rPr dirty="0" sz="2000" spc="-70">
                <a:latin typeface="Verdana"/>
                <a:cs typeface="Verdana"/>
              </a:rPr>
              <a:t>Pores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are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large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-105">
                <a:latin typeface="Verdana"/>
                <a:cs typeface="Verdana"/>
              </a:rPr>
              <a:t>in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135">
                <a:latin typeface="Verdana"/>
                <a:cs typeface="Verdana"/>
              </a:rPr>
              <a:t>size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70">
                <a:latin typeface="Verdana"/>
                <a:cs typeface="Verdana"/>
              </a:rPr>
              <a:t>and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 spc="125">
                <a:latin typeface="Verdana"/>
                <a:cs typeface="Verdana"/>
              </a:rPr>
              <a:t>can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easily </a:t>
            </a:r>
            <a:r>
              <a:rPr dirty="0" sz="2000" spc="85">
                <a:latin typeface="Verdana"/>
                <a:cs typeface="Verdana"/>
              </a:rPr>
              <a:t>accommodate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 spc="-85">
                <a:latin typeface="Verdana"/>
                <a:cs typeface="Verdana"/>
              </a:rPr>
              <a:t>transport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of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proteins</a:t>
            </a:r>
            <a:r>
              <a:rPr dirty="0" sz="2000">
                <a:latin typeface="Verdana"/>
                <a:cs typeface="Verdana"/>
              </a:rPr>
              <a:t>	</a:t>
            </a:r>
            <a:r>
              <a:rPr dirty="0" sz="2000" spc="-125">
                <a:latin typeface="Verdana"/>
                <a:cs typeface="Verdana"/>
              </a:rPr>
              <a:t>in </a:t>
            </a:r>
            <a:r>
              <a:rPr dirty="0" sz="2000" spc="-25">
                <a:latin typeface="Verdana"/>
                <a:cs typeface="Verdana"/>
              </a:rPr>
              <a:t>native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state.</a:t>
            </a:r>
            <a:endParaRPr sz="2000">
              <a:latin typeface="Verdana"/>
              <a:cs typeface="Verdana"/>
            </a:endParaRPr>
          </a:p>
          <a:p>
            <a:pPr marL="434340" marR="447675" indent="-342900">
              <a:lnSpc>
                <a:spcPct val="100000"/>
              </a:lnSpc>
              <a:spcBef>
                <a:spcPts val="1000"/>
              </a:spcBef>
              <a:buSzPct val="80000"/>
              <a:buFont typeface="Arial"/>
              <a:buChar char="•"/>
              <a:tabLst>
                <a:tab pos="434340" algn="l"/>
              </a:tabLst>
            </a:pPr>
            <a:r>
              <a:rPr dirty="0" sz="2000" spc="-160">
                <a:latin typeface="Verdana"/>
                <a:cs typeface="Verdana"/>
              </a:rPr>
              <a:t>So,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75">
                <a:latin typeface="Verdana"/>
                <a:cs typeface="Verdana"/>
              </a:rPr>
              <a:t>proteins</a:t>
            </a:r>
            <a:r>
              <a:rPr dirty="0" sz="2000" spc="-155">
                <a:latin typeface="Verdana"/>
                <a:cs typeface="Verdana"/>
              </a:rPr>
              <a:t> </a:t>
            </a:r>
            <a:r>
              <a:rPr dirty="0" sz="2000" spc="70">
                <a:latin typeface="Verdana"/>
                <a:cs typeface="Verdana"/>
              </a:rPr>
              <a:t>need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not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105">
                <a:latin typeface="Verdana"/>
                <a:cs typeface="Verdana"/>
              </a:rPr>
              <a:t>be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unfolded </a:t>
            </a:r>
            <a:r>
              <a:rPr dirty="0" sz="2000" spc="-85">
                <a:latin typeface="Verdana"/>
                <a:cs typeface="Verdana"/>
              </a:rPr>
              <a:t>for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transport.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34493" y="1403413"/>
            <a:ext cx="5433695" cy="4857750"/>
            <a:chOff x="6234493" y="1403413"/>
            <a:chExt cx="5433695" cy="485775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9255" y="1408175"/>
              <a:ext cx="5423915" cy="484784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39255" y="1408175"/>
              <a:ext cx="5424170" cy="4848225"/>
            </a:xfrm>
            <a:custGeom>
              <a:avLst/>
              <a:gdLst/>
              <a:ahLst/>
              <a:cxnLst/>
              <a:rect l="l" t="t" r="r" b="b"/>
              <a:pathLst>
                <a:path w="5424170" h="4848225">
                  <a:moveTo>
                    <a:pt x="0" y="4847844"/>
                  </a:moveTo>
                  <a:lnTo>
                    <a:pt x="5423915" y="4847844"/>
                  </a:lnTo>
                  <a:lnTo>
                    <a:pt x="5423915" y="0"/>
                  </a:lnTo>
                  <a:lnTo>
                    <a:pt x="0" y="0"/>
                  </a:lnTo>
                  <a:lnTo>
                    <a:pt x="0" y="4847844"/>
                  </a:lnTo>
                  <a:close/>
                </a:path>
              </a:pathLst>
            </a:custGeom>
            <a:ln w="9525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318884" y="1434846"/>
            <a:ext cx="5058410" cy="3002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05104">
              <a:lnSpc>
                <a:spcPct val="100000"/>
              </a:lnSpc>
              <a:spcBef>
                <a:spcPts val="95"/>
              </a:spcBef>
            </a:pPr>
            <a:r>
              <a:rPr dirty="0" u="sng" sz="2200" spc="-10">
                <a:solidFill>
                  <a:srgbClr val="570A09"/>
                </a:solidFill>
                <a:uFill>
                  <a:solidFill>
                    <a:srgbClr val="570A09"/>
                  </a:solidFill>
                </a:uFill>
                <a:latin typeface="Verdana"/>
                <a:cs typeface="Verdana"/>
              </a:rPr>
              <a:t>Mitochondrial</a:t>
            </a:r>
            <a:r>
              <a:rPr dirty="0" u="sng" sz="2200" spc="-170">
                <a:solidFill>
                  <a:srgbClr val="570A09"/>
                </a:solidFill>
                <a:uFill>
                  <a:solidFill>
                    <a:srgbClr val="570A09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200" spc="-10">
                <a:solidFill>
                  <a:srgbClr val="570A09"/>
                </a:solidFill>
                <a:uFill>
                  <a:solidFill>
                    <a:srgbClr val="570A09"/>
                  </a:solidFill>
                </a:uFill>
                <a:latin typeface="Verdana"/>
                <a:cs typeface="Verdana"/>
              </a:rPr>
              <a:t>proteins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105">
                <a:latin typeface="Verdana"/>
                <a:cs typeface="Verdana"/>
              </a:rPr>
              <a:t>A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targeting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sequence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at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the</a:t>
            </a:r>
            <a:r>
              <a:rPr dirty="0" sz="2000" spc="-6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amino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000" spc="-110">
                <a:latin typeface="Verdana"/>
                <a:cs typeface="Verdana"/>
              </a:rPr>
              <a:t>terminus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directs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 spc="-90">
                <a:latin typeface="Verdana"/>
                <a:cs typeface="Verdana"/>
              </a:rPr>
              <a:t>their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translocation.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 spc="-85">
                <a:latin typeface="Verdana"/>
                <a:cs typeface="Verdana"/>
              </a:rPr>
              <a:t>Proteins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75">
                <a:latin typeface="Verdana"/>
                <a:cs typeface="Verdana"/>
              </a:rPr>
              <a:t>need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105">
                <a:latin typeface="Verdana"/>
                <a:cs typeface="Verdana"/>
              </a:rPr>
              <a:t>be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105">
                <a:latin typeface="Verdana"/>
                <a:cs typeface="Verdana"/>
              </a:rPr>
              <a:t>in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unfolded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state</a:t>
            </a: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buSzPct val="80000"/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latin typeface="Verdana"/>
                <a:cs typeface="Verdana"/>
              </a:rPr>
              <a:t>Chaperones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help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the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protein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125">
                <a:latin typeface="Verdana"/>
                <a:cs typeface="Verdana"/>
              </a:rPr>
              <a:t> </a:t>
            </a:r>
            <a:r>
              <a:rPr dirty="0" sz="2000" spc="105">
                <a:latin typeface="Verdana"/>
                <a:cs typeface="Verdana"/>
              </a:rPr>
              <a:t>be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in </a:t>
            </a:r>
            <a:r>
              <a:rPr dirty="0" sz="2000" spc="-10">
                <a:latin typeface="Verdana"/>
                <a:cs typeface="Verdana"/>
              </a:rPr>
              <a:t>the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unfolded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state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which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225">
                <a:latin typeface="Verdana"/>
                <a:cs typeface="Verdana"/>
              </a:rPr>
              <a:t>is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required</a:t>
            </a:r>
            <a:r>
              <a:rPr dirty="0" sz="2000" spc="-14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in </a:t>
            </a:r>
            <a:r>
              <a:rPr dirty="0" sz="2000" spc="-10">
                <a:latin typeface="Verdana"/>
                <a:cs typeface="Verdana"/>
              </a:rPr>
              <a:t>the</a:t>
            </a:r>
            <a:r>
              <a:rPr dirty="0" sz="2000" spc="-18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translocation.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ZHOYIO PHIMU</dc:creator>
  <dc:title>Protein Sorting and Targeting</dc:title>
  <dcterms:created xsi:type="dcterms:W3CDTF">2024-06-08T04:05:26Z</dcterms:created>
  <dcterms:modified xsi:type="dcterms:W3CDTF">2024-06-08T04:05:26Z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2024-06-08T00:00:00Z</vt:filetime>
  </property>
  <property fmtid="{D5CDD505-2E9C-101B-9397-08002B2CF9AE}" pid="5" name="Producer">
    <vt:lpwstr>3-Heights(TM) PDF Security Shell 4.8.25.2 (http://www.pdf-tools.com)</vt:lpwstr>
  </property>
</Properties>
</file>